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6" r:id="rId3"/>
    <p:sldId id="263" r:id="rId4"/>
    <p:sldId id="268" r:id="rId5"/>
    <p:sldId id="274" r:id="rId6"/>
    <p:sldId id="257" r:id="rId7"/>
    <p:sldId id="269" r:id="rId8"/>
    <p:sldId id="275" r:id="rId9"/>
    <p:sldId id="270" r:id="rId10"/>
    <p:sldId id="271" r:id="rId11"/>
    <p:sldId id="276" r:id="rId12"/>
    <p:sldId id="272" r:id="rId13"/>
    <p:sldId id="273" r:id="rId14"/>
    <p:sldId id="277" r:id="rId15"/>
    <p:sldId id="258" r:id="rId16"/>
    <p:sldId id="259" r:id="rId17"/>
    <p:sldId id="260" r:id="rId18"/>
    <p:sldId id="261" r:id="rId19"/>
    <p:sldId id="279" r:id="rId20"/>
    <p:sldId id="283" r:id="rId21"/>
    <p:sldId id="280" r:id="rId22"/>
    <p:sldId id="284" r:id="rId23"/>
    <p:sldId id="281" r:id="rId24"/>
    <p:sldId id="285" r:id="rId25"/>
    <p:sldId id="282"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5" d="100"/>
          <a:sy n="55" d="100"/>
        </p:scale>
        <p:origin x="614" y="48"/>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dirty="0"/>
              <a:pPr/>
              <a:t>03/12/2016</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03/12/2016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03/12/2016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03/12/2016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03/12/2016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03/12/2016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03/12/2016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8" name="Title 1"/>
          <p:cNvSpPr>
            <a:spLocks noGrp="1"/>
          </p:cNvSpPr>
          <p:nvPr>
            <p:ph type="title"/>
          </p:nvPr>
        </p:nvSpPr>
        <p:spPr>
          <a:xfrm>
            <a:off x="685801" y="609600"/>
            <a:ext cx="10131425" cy="1456267"/>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03/12/2016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03/12/2016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03/12/2016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03/12/2016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03/12/2016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hasCustomPrompt="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hasCustomPrompt="1"/>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03/12/2016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03/12/2016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dirty="0"/>
              <a:pPr/>
              <a:t>03/12/2016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03/12/2016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03/12/2016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03/12/2016</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 6.10 &amp; A.6.13</a:t>
            </a:r>
            <a:endParaRPr lang="en-US" dirty="0"/>
          </a:p>
        </p:txBody>
      </p:sp>
      <p:sp>
        <p:nvSpPr>
          <p:cNvPr id="3" name="Subtitle 2"/>
          <p:cNvSpPr>
            <a:spLocks noGrp="1"/>
          </p:cNvSpPr>
          <p:nvPr>
            <p:ph type="subTitle" idx="1"/>
          </p:nvPr>
        </p:nvSpPr>
        <p:spPr/>
        <p:txBody>
          <a:bodyPr/>
          <a:lstStyle/>
          <a:p>
            <a:r>
              <a:rPr lang="en-US" dirty="0" smtClean="0"/>
              <a:t>-Causes, course, &amp; consequences of early years of the cold war</a:t>
            </a:r>
          </a:p>
          <a:p>
            <a:r>
              <a:rPr lang="en-US" dirty="0" smtClean="0"/>
              <a:t>-Foreign policy events during Truman, Eisenhower, </a:t>
            </a:r>
            <a:r>
              <a:rPr lang="en-US" dirty="0" err="1" smtClean="0"/>
              <a:t>kennedy</a:t>
            </a:r>
            <a:r>
              <a:rPr lang="en-US" dirty="0" smtClean="0"/>
              <a:t>, Johnson &amp; Nixon</a:t>
            </a:r>
          </a:p>
        </p:txBody>
      </p:sp>
      <p:pic>
        <p:nvPicPr>
          <p:cNvPr id="4" name="Picture 3"/>
          <p:cNvPicPr>
            <a:picLocks noChangeAspect="1"/>
          </p:cNvPicPr>
          <p:nvPr/>
        </p:nvPicPr>
        <p:blipFill>
          <a:blip r:embed="rId2"/>
          <a:stretch>
            <a:fillRect/>
          </a:stretch>
        </p:blipFill>
        <p:spPr>
          <a:xfrm>
            <a:off x="4706649" y="-11571"/>
            <a:ext cx="1434096" cy="1831545"/>
          </a:xfrm>
          <a:prstGeom prst="rect">
            <a:avLst/>
          </a:prstGeom>
        </p:spPr>
      </p:pic>
      <p:pic>
        <p:nvPicPr>
          <p:cNvPr id="5" name="Picture 4"/>
          <p:cNvPicPr>
            <a:picLocks noChangeAspect="1"/>
          </p:cNvPicPr>
          <p:nvPr/>
        </p:nvPicPr>
        <p:blipFill>
          <a:blip r:embed="rId3"/>
          <a:stretch>
            <a:fillRect/>
          </a:stretch>
        </p:blipFill>
        <p:spPr>
          <a:xfrm>
            <a:off x="6128923" y="0"/>
            <a:ext cx="1457740" cy="1828801"/>
          </a:xfrm>
          <a:prstGeom prst="rect">
            <a:avLst/>
          </a:prstGeom>
        </p:spPr>
      </p:pic>
      <p:pic>
        <p:nvPicPr>
          <p:cNvPr id="6" name="Picture 5"/>
          <p:cNvPicPr>
            <a:picLocks noChangeAspect="1"/>
          </p:cNvPicPr>
          <p:nvPr/>
        </p:nvPicPr>
        <p:blipFill>
          <a:blip r:embed="rId4"/>
          <a:stretch>
            <a:fillRect/>
          </a:stretch>
        </p:blipFill>
        <p:spPr>
          <a:xfrm>
            <a:off x="7586663" y="-8492"/>
            <a:ext cx="1531078" cy="1837293"/>
          </a:xfrm>
          <a:prstGeom prst="rect">
            <a:avLst/>
          </a:prstGeom>
        </p:spPr>
      </p:pic>
      <p:pic>
        <p:nvPicPr>
          <p:cNvPr id="7" name="Picture 6"/>
          <p:cNvPicPr>
            <a:picLocks noChangeAspect="1"/>
          </p:cNvPicPr>
          <p:nvPr/>
        </p:nvPicPr>
        <p:blipFill>
          <a:blip r:embed="rId5"/>
          <a:stretch>
            <a:fillRect/>
          </a:stretch>
        </p:blipFill>
        <p:spPr>
          <a:xfrm>
            <a:off x="9117741" y="-8492"/>
            <a:ext cx="1156378" cy="1839692"/>
          </a:xfrm>
          <a:prstGeom prst="rect">
            <a:avLst/>
          </a:prstGeom>
        </p:spPr>
      </p:pic>
      <p:pic>
        <p:nvPicPr>
          <p:cNvPr id="8" name="Picture 7"/>
          <p:cNvPicPr>
            <a:picLocks noChangeAspect="1"/>
          </p:cNvPicPr>
          <p:nvPr/>
        </p:nvPicPr>
        <p:blipFill>
          <a:blip r:embed="rId6"/>
          <a:stretch>
            <a:fillRect/>
          </a:stretch>
        </p:blipFill>
        <p:spPr>
          <a:xfrm>
            <a:off x="10274119" y="0"/>
            <a:ext cx="1547447" cy="1828801"/>
          </a:xfrm>
          <a:prstGeom prst="rect">
            <a:avLst/>
          </a:prstGeom>
        </p:spPr>
      </p:pic>
    </p:spTree>
    <p:extLst>
      <p:ext uri="{BB962C8B-B14F-4D97-AF65-F5344CB8AC3E}">
        <p14:creationId xmlns:p14="http://schemas.microsoft.com/office/powerpoint/2010/main" val="38783876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Harry s. Truman 1945-1953 (33</a:t>
            </a:r>
            <a:r>
              <a:rPr lang="en-US" baseline="30000" dirty="0" smtClean="0"/>
              <a:t>rd</a:t>
            </a:r>
            <a:r>
              <a:rPr lang="en-US" dirty="0" smtClean="0"/>
              <a:t>)</a:t>
            </a:r>
            <a:endParaRPr lang="en-US" dirty="0"/>
          </a:p>
        </p:txBody>
      </p:sp>
      <p:pic>
        <p:nvPicPr>
          <p:cNvPr id="4" name="Picture 3"/>
          <p:cNvPicPr>
            <a:picLocks noChangeAspect="1"/>
          </p:cNvPicPr>
          <p:nvPr/>
        </p:nvPicPr>
        <p:blipFill>
          <a:blip r:embed="rId2"/>
          <a:stretch>
            <a:fillRect/>
          </a:stretch>
        </p:blipFill>
        <p:spPr>
          <a:xfrm>
            <a:off x="0" y="4292336"/>
            <a:ext cx="2008909" cy="2565664"/>
          </a:xfrm>
          <a:prstGeom prst="rect">
            <a:avLst/>
          </a:prstGeom>
        </p:spPr>
      </p:pic>
      <p:sp>
        <p:nvSpPr>
          <p:cNvPr id="6" name="Content Placeholder 5"/>
          <p:cNvSpPr>
            <a:spLocks noGrp="1"/>
          </p:cNvSpPr>
          <p:nvPr>
            <p:ph idx="1"/>
          </p:nvPr>
        </p:nvSpPr>
        <p:spPr>
          <a:xfrm>
            <a:off x="2008909" y="1560176"/>
            <a:ext cx="10131425" cy="3649133"/>
          </a:xfrm>
        </p:spPr>
        <p:txBody>
          <a:bodyPr>
            <a:normAutofit fontScale="92500" lnSpcReduction="20000"/>
          </a:bodyPr>
          <a:lstStyle/>
          <a:p>
            <a:pPr marL="0" indent="0">
              <a:buNone/>
            </a:pPr>
            <a:r>
              <a:rPr lang="en-US" sz="3200" dirty="0" smtClean="0"/>
              <a:t>In 1947, President Truman proposed to Congress that the United States give Turkey &amp; Britain financial assistance and military advice (regarding conflict with the Soviet Union). In fact, Truman proposed American support to any free people fighting Communism. To win support from the American public and avoid a return to isolationism, Truman thus promoted his program, as a crusade on behalf of embattled democracies. His promise, known as the </a:t>
            </a:r>
            <a:r>
              <a:rPr lang="en-US" sz="3200" u="sng" dirty="0" smtClean="0">
                <a:solidFill>
                  <a:srgbClr val="FFFF00"/>
                </a:solidFill>
              </a:rPr>
              <a:t>Truman</a:t>
            </a:r>
            <a:r>
              <a:rPr lang="en-US" sz="3200" dirty="0" smtClean="0">
                <a:solidFill>
                  <a:srgbClr val="FFFF00"/>
                </a:solidFill>
              </a:rPr>
              <a:t> </a:t>
            </a:r>
            <a:r>
              <a:rPr lang="en-US" sz="3200" u="sng" dirty="0" smtClean="0">
                <a:solidFill>
                  <a:srgbClr val="FFFF00"/>
                </a:solidFill>
              </a:rPr>
              <a:t>Doctrine</a:t>
            </a:r>
            <a:r>
              <a:rPr lang="en-US" sz="3200" dirty="0" smtClean="0"/>
              <a:t>, marked the official beginning of “containment” policy. </a:t>
            </a:r>
            <a:endParaRPr lang="en-US" sz="3200" u="sng" dirty="0"/>
          </a:p>
        </p:txBody>
      </p:sp>
    </p:spTree>
    <p:extLst>
      <p:ext uri="{BB962C8B-B14F-4D97-AF65-F5344CB8AC3E}">
        <p14:creationId xmlns:p14="http://schemas.microsoft.com/office/powerpoint/2010/main" val="35929475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576023585"/>
              </p:ext>
            </p:extLst>
          </p:nvPr>
        </p:nvGraphicFramePr>
        <p:xfrm>
          <a:off x="411018" y="816648"/>
          <a:ext cx="11115966" cy="4838777"/>
        </p:xfrm>
        <a:graphic>
          <a:graphicData uri="http://schemas.openxmlformats.org/drawingml/2006/table">
            <a:tbl>
              <a:tblPr firstRow="1" bandRow="1">
                <a:tableStyleId>{5C22544A-7EE6-4342-B048-85BDC9FD1C3A}</a:tableStyleId>
              </a:tblPr>
              <a:tblGrid>
                <a:gridCol w="2223193"/>
                <a:gridCol w="2223193"/>
                <a:gridCol w="2223193"/>
                <a:gridCol w="2223193"/>
                <a:gridCol w="2223194"/>
              </a:tblGrid>
              <a:tr h="1455497">
                <a:tc>
                  <a:txBody>
                    <a:bodyPr/>
                    <a:lstStyle/>
                    <a:p>
                      <a:pPr algn="ctr"/>
                      <a:r>
                        <a:rPr lang="en-US" sz="2000" dirty="0" smtClean="0">
                          <a:latin typeface="Agency FB" panose="020B0503020202020204" pitchFamily="34" charset="0"/>
                        </a:rPr>
                        <a:t>President</a:t>
                      </a:r>
                      <a:endParaRPr lang="en-US" sz="2000" dirty="0">
                        <a:latin typeface="Agency FB" panose="020B0503020202020204" pitchFamily="34" charset="0"/>
                      </a:endParaRPr>
                    </a:p>
                  </a:txBody>
                  <a:tcPr anchor="ctr"/>
                </a:tc>
                <a:tc>
                  <a:txBody>
                    <a:bodyPr/>
                    <a:lstStyle/>
                    <a:p>
                      <a:pPr algn="ctr"/>
                      <a:r>
                        <a:rPr lang="en-US" sz="2000" dirty="0" smtClean="0">
                          <a:latin typeface="Agency FB" panose="020B0503020202020204" pitchFamily="34" charset="0"/>
                        </a:rPr>
                        <a:t>Foreign Policy</a:t>
                      </a:r>
                      <a:endParaRPr lang="en-US" sz="2000" dirty="0">
                        <a:latin typeface="Agency FB" panose="020B0503020202020204" pitchFamily="34" charset="0"/>
                      </a:endParaRPr>
                    </a:p>
                  </a:txBody>
                  <a:tcPr anchor="ctr"/>
                </a:tc>
                <a:tc>
                  <a:txBody>
                    <a:bodyPr/>
                    <a:lstStyle/>
                    <a:p>
                      <a:pPr algn="ctr"/>
                      <a:r>
                        <a:rPr lang="en-US" sz="2000" dirty="0" smtClean="0">
                          <a:latin typeface="Agency FB" panose="020B0503020202020204" pitchFamily="34" charset="0"/>
                        </a:rPr>
                        <a:t>Strategy</a:t>
                      </a:r>
                      <a:endParaRPr lang="en-US" sz="2000" dirty="0">
                        <a:latin typeface="Agency FB" panose="020B0503020202020204" pitchFamily="34" charset="0"/>
                      </a:endParaRPr>
                    </a:p>
                  </a:txBody>
                  <a:tcPr anchor="ctr"/>
                </a:tc>
                <a:tc>
                  <a:txBody>
                    <a:bodyPr/>
                    <a:lstStyle/>
                    <a:p>
                      <a:pPr algn="ctr"/>
                      <a:r>
                        <a:rPr lang="en-US" sz="2000" dirty="0" smtClean="0">
                          <a:latin typeface="Agency FB" panose="020B0503020202020204" pitchFamily="34" charset="0"/>
                        </a:rPr>
                        <a:t>National objective (interest)</a:t>
                      </a:r>
                      <a:r>
                        <a:rPr lang="en-US" sz="2000" baseline="0" dirty="0" smtClean="0">
                          <a:latin typeface="Agency FB" panose="020B0503020202020204" pitchFamily="34" charset="0"/>
                        </a:rPr>
                        <a:t> </a:t>
                      </a:r>
                      <a:r>
                        <a:rPr lang="en-US" sz="2000" u="sng" baseline="0" dirty="0" smtClean="0">
                          <a:latin typeface="Agency FB" panose="020B0503020202020204" pitchFamily="34" charset="0"/>
                        </a:rPr>
                        <a:t>OR </a:t>
                      </a:r>
                      <a:r>
                        <a:rPr lang="en-US" sz="2000" u="none" baseline="0" dirty="0" smtClean="0">
                          <a:latin typeface="Agency FB" panose="020B0503020202020204" pitchFamily="34" charset="0"/>
                        </a:rPr>
                        <a:t>Safeguard (protection</a:t>
                      </a:r>
                      <a:endParaRPr lang="en-US" sz="2000" dirty="0">
                        <a:latin typeface="Agency FB" panose="020B0503020202020204" pitchFamily="34" charset="0"/>
                      </a:endParaRPr>
                    </a:p>
                  </a:txBody>
                  <a:tcPr anchor="ctr"/>
                </a:tc>
                <a:tc>
                  <a:txBody>
                    <a:bodyPr/>
                    <a:lstStyle/>
                    <a:p>
                      <a:pPr algn="ctr"/>
                      <a:r>
                        <a:rPr lang="en-US" sz="2000" dirty="0" smtClean="0">
                          <a:latin typeface="Agency FB" panose="020B0503020202020204" pitchFamily="34" charset="0"/>
                        </a:rPr>
                        <a:t>Successful</a:t>
                      </a:r>
                      <a:r>
                        <a:rPr lang="en-US" sz="2000" baseline="0" dirty="0" smtClean="0">
                          <a:latin typeface="Agency FB" panose="020B0503020202020204" pitchFamily="34" charset="0"/>
                        </a:rPr>
                        <a:t> or Unsuccessful?</a:t>
                      </a:r>
                      <a:endParaRPr lang="en-US" sz="2000" dirty="0">
                        <a:latin typeface="Agency FB" panose="020B0503020202020204" pitchFamily="34" charset="0"/>
                      </a:endParaRPr>
                    </a:p>
                  </a:txBody>
                  <a:tcPr anchor="ctr"/>
                </a:tc>
              </a:tr>
              <a:tr h="2414821">
                <a:tc>
                  <a:txBody>
                    <a:bodyPr/>
                    <a:lstStyle/>
                    <a:p>
                      <a:r>
                        <a:rPr lang="en-US" b="1" dirty="0" smtClean="0"/>
                        <a:t>Truman</a:t>
                      </a:r>
                    </a:p>
                    <a:p>
                      <a:r>
                        <a:rPr lang="en-US" dirty="0" smtClean="0"/>
                        <a:t>1945 - 1953</a:t>
                      </a:r>
                      <a:endParaRPr lang="en-US" dirty="0"/>
                    </a:p>
                  </a:txBody>
                  <a:tcPr/>
                </a:tc>
                <a:tc>
                  <a:txBody>
                    <a:bodyPr/>
                    <a:lstStyle/>
                    <a:p>
                      <a:pPr marL="342900" indent="-342900">
                        <a:buAutoNum type="arabicPeriod"/>
                      </a:pPr>
                      <a:r>
                        <a:rPr lang="en-US" dirty="0" smtClean="0"/>
                        <a:t>“Containment Policy”</a:t>
                      </a:r>
                    </a:p>
                    <a:p>
                      <a:pPr marL="0" indent="0">
                        <a:buNone/>
                      </a:pPr>
                      <a:r>
                        <a:rPr lang="en-US" dirty="0" smtClean="0"/>
                        <a:t>2</a:t>
                      </a:r>
                      <a:r>
                        <a:rPr lang="en-US" b="1" dirty="0" smtClean="0"/>
                        <a:t>. Truman Doctrine</a:t>
                      </a:r>
                      <a:endParaRPr lang="en-US" b="1" dirty="0"/>
                    </a:p>
                  </a:txBody>
                  <a:tcPr/>
                </a:tc>
                <a:tc>
                  <a:txBody>
                    <a:bodyPr/>
                    <a:lstStyle/>
                    <a:p>
                      <a:pPr marL="342900" indent="-342900">
                        <a:buAutoNum type="arabicPeriod"/>
                      </a:pPr>
                      <a:r>
                        <a:rPr lang="en-US" dirty="0" smtClean="0"/>
                        <a:t>React firmly</a:t>
                      </a:r>
                      <a:r>
                        <a:rPr lang="en-US" baseline="0" dirty="0" smtClean="0"/>
                        <a:t> against every Soviet effort to spread Communism to other countries.</a:t>
                      </a:r>
                    </a:p>
                    <a:p>
                      <a:pPr marL="342900" indent="-342900">
                        <a:buAutoNum type="arabicPeriod"/>
                      </a:pPr>
                      <a:r>
                        <a:rPr lang="en-US" b="1" baseline="0" dirty="0" smtClean="0"/>
                        <a:t>Give Turkey &amp; Britain financial assistance…support any free people fighting Communism.</a:t>
                      </a:r>
                    </a:p>
                  </a:txBody>
                  <a:tcPr/>
                </a:tc>
                <a:tc>
                  <a:txBody>
                    <a:bodyPr/>
                    <a:lstStyle/>
                    <a:p>
                      <a:pPr marL="342900" indent="-342900">
                        <a:buAutoNum type="arabicPeriod"/>
                      </a:pPr>
                      <a:r>
                        <a:rPr lang="en-US" dirty="0" smtClean="0"/>
                        <a:t>BOTH</a:t>
                      </a:r>
                    </a:p>
                    <a:p>
                      <a:pPr marL="342900" indent="-342900">
                        <a:buAutoNum type="arabicPeriod"/>
                      </a:pPr>
                      <a:r>
                        <a:rPr lang="en-US" b="1" dirty="0" smtClean="0"/>
                        <a:t>Safeguard</a:t>
                      </a:r>
                    </a:p>
                  </a:txBody>
                  <a:tcPr/>
                </a:tc>
                <a:tc>
                  <a:txBody>
                    <a:bodyPr/>
                    <a:lstStyle/>
                    <a:p>
                      <a:r>
                        <a:rPr lang="en-US" dirty="0" smtClean="0"/>
                        <a:t>1.</a:t>
                      </a:r>
                    </a:p>
                    <a:p>
                      <a:r>
                        <a:rPr lang="en-US" b="1" dirty="0" smtClean="0"/>
                        <a:t>2. </a:t>
                      </a:r>
                      <a:r>
                        <a:rPr lang="en-US" b="1" dirty="0" smtClean="0"/>
                        <a:t>Unsuccessful- if looking long-term.</a:t>
                      </a:r>
                      <a:endParaRPr lang="en-US" b="1" dirty="0"/>
                    </a:p>
                  </a:txBody>
                  <a:tcPr/>
                </a:tc>
              </a:tr>
            </a:tbl>
          </a:graphicData>
        </a:graphic>
      </p:graphicFrame>
    </p:spTree>
    <p:extLst>
      <p:ext uri="{BB962C8B-B14F-4D97-AF65-F5344CB8AC3E}">
        <p14:creationId xmlns:p14="http://schemas.microsoft.com/office/powerpoint/2010/main" val="3567260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Harry s. Truman 1945-1953 (33</a:t>
            </a:r>
            <a:r>
              <a:rPr lang="en-US" baseline="30000" dirty="0" smtClean="0"/>
              <a:t>rd</a:t>
            </a:r>
            <a:r>
              <a:rPr lang="en-US" dirty="0" smtClean="0"/>
              <a:t>)</a:t>
            </a:r>
            <a:endParaRPr lang="en-US" dirty="0"/>
          </a:p>
        </p:txBody>
      </p:sp>
      <p:pic>
        <p:nvPicPr>
          <p:cNvPr id="4" name="Picture 3"/>
          <p:cNvPicPr>
            <a:picLocks noChangeAspect="1"/>
          </p:cNvPicPr>
          <p:nvPr/>
        </p:nvPicPr>
        <p:blipFill>
          <a:blip r:embed="rId2"/>
          <a:stretch>
            <a:fillRect/>
          </a:stretch>
        </p:blipFill>
        <p:spPr>
          <a:xfrm>
            <a:off x="0" y="4292336"/>
            <a:ext cx="2008909" cy="2565664"/>
          </a:xfrm>
          <a:prstGeom prst="rect">
            <a:avLst/>
          </a:prstGeom>
        </p:spPr>
      </p:pic>
      <p:sp>
        <p:nvSpPr>
          <p:cNvPr id="6" name="Content Placeholder 5"/>
          <p:cNvSpPr>
            <a:spLocks noGrp="1"/>
          </p:cNvSpPr>
          <p:nvPr>
            <p:ph idx="1"/>
          </p:nvPr>
        </p:nvSpPr>
        <p:spPr>
          <a:xfrm>
            <a:off x="2008909" y="1587885"/>
            <a:ext cx="10131425" cy="3649133"/>
          </a:xfrm>
        </p:spPr>
        <p:txBody>
          <a:bodyPr>
            <a:normAutofit fontScale="85000" lnSpcReduction="10000"/>
          </a:bodyPr>
          <a:lstStyle/>
          <a:p>
            <a:pPr marL="0" indent="0">
              <a:buNone/>
            </a:pPr>
            <a:r>
              <a:rPr lang="en-US" sz="3200" dirty="0" smtClean="0"/>
              <a:t>Truman feared that economic hardship might make Europeans more vulnerable to Communism. He wanted to help Europeans avoid the turmoil that had resulted from the economic dislocations following WWI. Truman’s Secretary of State, General George Marshall, proposed that economic aid be given to countries of war-torn Europe to help rebuild their economies. In March 1948, Congress appropriated $12 billion for Marshall’s proposal, which became known at the _______ ____. Supporters of the plan believed that economic aid would create strong European allies and trading partners for the United States. </a:t>
            </a:r>
            <a:endParaRPr lang="en-US" sz="3200" dirty="0"/>
          </a:p>
        </p:txBody>
      </p:sp>
    </p:spTree>
    <p:extLst>
      <p:ext uri="{BB962C8B-B14F-4D97-AF65-F5344CB8AC3E}">
        <p14:creationId xmlns:p14="http://schemas.microsoft.com/office/powerpoint/2010/main" val="3630090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Harry s. Truman 1945-1953 (33</a:t>
            </a:r>
            <a:r>
              <a:rPr lang="en-US" baseline="30000" dirty="0" smtClean="0"/>
              <a:t>rd</a:t>
            </a:r>
            <a:r>
              <a:rPr lang="en-US" dirty="0" smtClean="0"/>
              <a:t>)</a:t>
            </a:r>
            <a:endParaRPr lang="en-US" dirty="0"/>
          </a:p>
        </p:txBody>
      </p:sp>
      <p:pic>
        <p:nvPicPr>
          <p:cNvPr id="4" name="Picture 3"/>
          <p:cNvPicPr>
            <a:picLocks noChangeAspect="1"/>
          </p:cNvPicPr>
          <p:nvPr/>
        </p:nvPicPr>
        <p:blipFill>
          <a:blip r:embed="rId2"/>
          <a:stretch>
            <a:fillRect/>
          </a:stretch>
        </p:blipFill>
        <p:spPr>
          <a:xfrm>
            <a:off x="0" y="4292336"/>
            <a:ext cx="2008909" cy="2565664"/>
          </a:xfrm>
          <a:prstGeom prst="rect">
            <a:avLst/>
          </a:prstGeom>
        </p:spPr>
      </p:pic>
      <p:sp>
        <p:nvSpPr>
          <p:cNvPr id="6" name="Content Placeholder 5"/>
          <p:cNvSpPr>
            <a:spLocks noGrp="1"/>
          </p:cNvSpPr>
          <p:nvPr>
            <p:ph idx="1"/>
          </p:nvPr>
        </p:nvSpPr>
        <p:spPr>
          <a:xfrm>
            <a:off x="2008909" y="1615594"/>
            <a:ext cx="10131425" cy="3649133"/>
          </a:xfrm>
        </p:spPr>
        <p:txBody>
          <a:bodyPr>
            <a:normAutofit fontScale="85000" lnSpcReduction="10000"/>
          </a:bodyPr>
          <a:lstStyle/>
          <a:p>
            <a:pPr marL="0" indent="0">
              <a:buNone/>
            </a:pPr>
            <a:r>
              <a:rPr lang="en-US" sz="3200" dirty="0" smtClean="0"/>
              <a:t>Truman feared that economic hardship might make Europeans more vulnerable to Communism. He wanted to help Europeans avoid the turmoil that had resulted from the economic dislocations following WWI. Truman’s Secretary of State, General George Marshall, proposed that economic aid be given to countries of war-torn Europe to help rebuild their economies. In March 1948, Congress appropriated $12 billion for Marshall’s proposal, which became known at the </a:t>
            </a:r>
            <a:r>
              <a:rPr lang="en-US" sz="3200" u="sng" dirty="0" smtClean="0">
                <a:solidFill>
                  <a:srgbClr val="FFFF00"/>
                </a:solidFill>
              </a:rPr>
              <a:t>Marshall</a:t>
            </a:r>
            <a:r>
              <a:rPr lang="en-US" sz="3200" dirty="0" smtClean="0">
                <a:solidFill>
                  <a:srgbClr val="FFFF00"/>
                </a:solidFill>
              </a:rPr>
              <a:t> </a:t>
            </a:r>
            <a:r>
              <a:rPr lang="en-US" sz="3200" u="sng" dirty="0" smtClean="0">
                <a:solidFill>
                  <a:srgbClr val="FFFF00"/>
                </a:solidFill>
              </a:rPr>
              <a:t>Plan</a:t>
            </a:r>
            <a:r>
              <a:rPr lang="en-US" sz="3200" dirty="0" smtClean="0"/>
              <a:t>. Supporters of the plan believed that economic aid would create strong European allies and trading partners for the United States. </a:t>
            </a:r>
            <a:endParaRPr lang="en-US" sz="3200" dirty="0"/>
          </a:p>
        </p:txBody>
      </p:sp>
    </p:spTree>
    <p:extLst>
      <p:ext uri="{BB962C8B-B14F-4D97-AF65-F5344CB8AC3E}">
        <p14:creationId xmlns:p14="http://schemas.microsoft.com/office/powerpoint/2010/main" val="3644319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312550878"/>
              </p:ext>
            </p:extLst>
          </p:nvPr>
        </p:nvGraphicFramePr>
        <p:xfrm>
          <a:off x="411018" y="816648"/>
          <a:ext cx="11115966" cy="5760720"/>
        </p:xfrm>
        <a:graphic>
          <a:graphicData uri="http://schemas.openxmlformats.org/drawingml/2006/table">
            <a:tbl>
              <a:tblPr firstRow="1" bandRow="1">
                <a:tableStyleId>{5C22544A-7EE6-4342-B048-85BDC9FD1C3A}</a:tableStyleId>
              </a:tblPr>
              <a:tblGrid>
                <a:gridCol w="2223193"/>
                <a:gridCol w="2223193"/>
                <a:gridCol w="2223193"/>
                <a:gridCol w="2223193"/>
                <a:gridCol w="2223194"/>
              </a:tblGrid>
              <a:tr h="998297">
                <a:tc>
                  <a:txBody>
                    <a:bodyPr/>
                    <a:lstStyle/>
                    <a:p>
                      <a:pPr algn="ctr"/>
                      <a:r>
                        <a:rPr lang="en-US" sz="2000" dirty="0" smtClean="0">
                          <a:latin typeface="Agency FB" panose="020B0503020202020204" pitchFamily="34" charset="0"/>
                        </a:rPr>
                        <a:t>President</a:t>
                      </a:r>
                      <a:endParaRPr lang="en-US" sz="2000" dirty="0">
                        <a:latin typeface="Agency FB" panose="020B0503020202020204" pitchFamily="34" charset="0"/>
                      </a:endParaRPr>
                    </a:p>
                  </a:txBody>
                  <a:tcPr anchor="ctr"/>
                </a:tc>
                <a:tc>
                  <a:txBody>
                    <a:bodyPr/>
                    <a:lstStyle/>
                    <a:p>
                      <a:pPr algn="ctr"/>
                      <a:r>
                        <a:rPr lang="en-US" sz="2000" dirty="0" smtClean="0">
                          <a:latin typeface="Agency FB" panose="020B0503020202020204" pitchFamily="34" charset="0"/>
                        </a:rPr>
                        <a:t>Foreign Policy</a:t>
                      </a:r>
                      <a:endParaRPr lang="en-US" sz="2000" dirty="0">
                        <a:latin typeface="Agency FB" panose="020B0503020202020204" pitchFamily="34" charset="0"/>
                      </a:endParaRPr>
                    </a:p>
                  </a:txBody>
                  <a:tcPr anchor="ctr"/>
                </a:tc>
                <a:tc>
                  <a:txBody>
                    <a:bodyPr/>
                    <a:lstStyle/>
                    <a:p>
                      <a:pPr algn="ctr"/>
                      <a:r>
                        <a:rPr lang="en-US" sz="2000" dirty="0" smtClean="0">
                          <a:latin typeface="Agency FB" panose="020B0503020202020204" pitchFamily="34" charset="0"/>
                        </a:rPr>
                        <a:t>Strategy</a:t>
                      </a:r>
                      <a:endParaRPr lang="en-US" sz="2000" dirty="0">
                        <a:latin typeface="Agency FB" panose="020B0503020202020204" pitchFamily="34" charset="0"/>
                      </a:endParaRPr>
                    </a:p>
                  </a:txBody>
                  <a:tcPr anchor="ctr"/>
                </a:tc>
                <a:tc>
                  <a:txBody>
                    <a:bodyPr/>
                    <a:lstStyle/>
                    <a:p>
                      <a:pPr algn="ctr"/>
                      <a:r>
                        <a:rPr lang="en-US" sz="2000" dirty="0" smtClean="0">
                          <a:latin typeface="Agency FB" panose="020B0503020202020204" pitchFamily="34" charset="0"/>
                        </a:rPr>
                        <a:t>National objective (interest)</a:t>
                      </a:r>
                      <a:r>
                        <a:rPr lang="en-US" sz="2000" baseline="0" dirty="0" smtClean="0">
                          <a:latin typeface="Agency FB" panose="020B0503020202020204" pitchFamily="34" charset="0"/>
                        </a:rPr>
                        <a:t> </a:t>
                      </a:r>
                      <a:r>
                        <a:rPr lang="en-US" sz="2000" u="sng" baseline="0" dirty="0" smtClean="0">
                          <a:latin typeface="Agency FB" panose="020B0503020202020204" pitchFamily="34" charset="0"/>
                        </a:rPr>
                        <a:t>OR </a:t>
                      </a:r>
                      <a:r>
                        <a:rPr lang="en-US" sz="2000" u="none" baseline="0" dirty="0" smtClean="0">
                          <a:latin typeface="Agency FB" panose="020B0503020202020204" pitchFamily="34" charset="0"/>
                        </a:rPr>
                        <a:t>Safeguard (protection</a:t>
                      </a:r>
                      <a:endParaRPr lang="en-US" sz="2000" dirty="0">
                        <a:latin typeface="Agency FB" panose="020B0503020202020204" pitchFamily="34" charset="0"/>
                      </a:endParaRPr>
                    </a:p>
                  </a:txBody>
                  <a:tcPr anchor="ctr"/>
                </a:tc>
                <a:tc>
                  <a:txBody>
                    <a:bodyPr/>
                    <a:lstStyle/>
                    <a:p>
                      <a:pPr algn="ctr"/>
                      <a:r>
                        <a:rPr lang="en-US" sz="2000" dirty="0" smtClean="0">
                          <a:latin typeface="Agency FB" panose="020B0503020202020204" pitchFamily="34" charset="0"/>
                        </a:rPr>
                        <a:t>Successful</a:t>
                      </a:r>
                      <a:r>
                        <a:rPr lang="en-US" sz="2000" baseline="0" dirty="0" smtClean="0">
                          <a:latin typeface="Agency FB" panose="020B0503020202020204" pitchFamily="34" charset="0"/>
                        </a:rPr>
                        <a:t> or Unsuccessful?</a:t>
                      </a:r>
                      <a:endParaRPr lang="en-US" sz="2000" dirty="0">
                        <a:latin typeface="Agency FB" panose="020B0503020202020204" pitchFamily="34" charset="0"/>
                      </a:endParaRPr>
                    </a:p>
                  </a:txBody>
                  <a:tcPr anchor="ctr"/>
                </a:tc>
              </a:tr>
              <a:tr h="2414821">
                <a:tc>
                  <a:txBody>
                    <a:bodyPr/>
                    <a:lstStyle/>
                    <a:p>
                      <a:r>
                        <a:rPr lang="en-US" b="1" dirty="0" smtClean="0"/>
                        <a:t>Truman</a:t>
                      </a:r>
                    </a:p>
                    <a:p>
                      <a:r>
                        <a:rPr lang="en-US" dirty="0" smtClean="0"/>
                        <a:t>1945 - 1953</a:t>
                      </a:r>
                      <a:endParaRPr lang="en-US" dirty="0"/>
                    </a:p>
                  </a:txBody>
                  <a:tcPr/>
                </a:tc>
                <a:tc>
                  <a:txBody>
                    <a:bodyPr/>
                    <a:lstStyle/>
                    <a:p>
                      <a:pPr marL="342900" indent="-342900">
                        <a:buAutoNum type="arabicPeriod"/>
                      </a:pPr>
                      <a:r>
                        <a:rPr lang="en-US" dirty="0" smtClean="0"/>
                        <a:t>“Containment Policy”</a:t>
                      </a:r>
                    </a:p>
                    <a:p>
                      <a:pPr marL="0" indent="0">
                        <a:buNone/>
                      </a:pPr>
                      <a:r>
                        <a:rPr lang="en-US" dirty="0" smtClean="0"/>
                        <a:t>2. Truman Doctrine</a:t>
                      </a:r>
                    </a:p>
                    <a:p>
                      <a:pPr marL="0" indent="0">
                        <a:buNone/>
                      </a:pPr>
                      <a:r>
                        <a:rPr lang="en-US" dirty="0" smtClean="0"/>
                        <a:t>3</a:t>
                      </a:r>
                      <a:r>
                        <a:rPr lang="en-US" b="1" dirty="0" smtClean="0"/>
                        <a:t>. Marshall Plan</a:t>
                      </a:r>
                      <a:endParaRPr lang="en-US" b="1" dirty="0"/>
                    </a:p>
                  </a:txBody>
                  <a:tcPr/>
                </a:tc>
                <a:tc>
                  <a:txBody>
                    <a:bodyPr/>
                    <a:lstStyle/>
                    <a:p>
                      <a:pPr marL="342900" indent="-342900">
                        <a:buAutoNum type="arabicPeriod"/>
                      </a:pPr>
                      <a:r>
                        <a:rPr lang="en-US" dirty="0" smtClean="0"/>
                        <a:t>React firmly</a:t>
                      </a:r>
                      <a:r>
                        <a:rPr lang="en-US" baseline="0" dirty="0" smtClean="0"/>
                        <a:t> against every Soviet effort to spread Communism to other countries.</a:t>
                      </a:r>
                    </a:p>
                    <a:p>
                      <a:pPr marL="342900" indent="-342900">
                        <a:buAutoNum type="arabicPeriod"/>
                      </a:pPr>
                      <a:r>
                        <a:rPr lang="en-US" baseline="0" dirty="0" smtClean="0"/>
                        <a:t>Give Turkey &amp; Britain financial assistance…support any free people fighting Communism.</a:t>
                      </a:r>
                    </a:p>
                    <a:p>
                      <a:pPr marL="342900" indent="-342900">
                        <a:buAutoNum type="arabicPeriod"/>
                      </a:pPr>
                      <a:r>
                        <a:rPr lang="en-US" b="1" baseline="0" dirty="0" smtClean="0"/>
                        <a:t>$12 billion to support war torn European countries rebuild economies. </a:t>
                      </a:r>
                    </a:p>
                  </a:txBody>
                  <a:tcPr/>
                </a:tc>
                <a:tc>
                  <a:txBody>
                    <a:bodyPr/>
                    <a:lstStyle/>
                    <a:p>
                      <a:pPr marL="342900" indent="-342900">
                        <a:buAutoNum type="arabicPeriod"/>
                      </a:pPr>
                      <a:r>
                        <a:rPr lang="en-US" dirty="0" smtClean="0"/>
                        <a:t>BOTH</a:t>
                      </a:r>
                    </a:p>
                    <a:p>
                      <a:pPr marL="342900" indent="-342900">
                        <a:buAutoNum type="arabicPeriod"/>
                      </a:pPr>
                      <a:r>
                        <a:rPr lang="en-US" dirty="0" smtClean="0"/>
                        <a:t>Safeguard</a:t>
                      </a:r>
                    </a:p>
                    <a:p>
                      <a:pPr marL="342900" indent="-342900">
                        <a:buAutoNum type="arabicPeriod"/>
                      </a:pPr>
                      <a:r>
                        <a:rPr lang="en-US" b="1" dirty="0" smtClean="0"/>
                        <a:t>National Objective</a:t>
                      </a:r>
                    </a:p>
                  </a:txBody>
                  <a:tcPr/>
                </a:tc>
                <a:tc>
                  <a:txBody>
                    <a:bodyPr/>
                    <a:lstStyle/>
                    <a:p>
                      <a:r>
                        <a:rPr lang="en-US" dirty="0" smtClean="0"/>
                        <a:t>1</a:t>
                      </a:r>
                      <a:r>
                        <a:rPr lang="en-US" dirty="0" smtClean="0"/>
                        <a:t>.</a:t>
                      </a:r>
                      <a:endParaRPr lang="en-US" dirty="0" smtClean="0"/>
                    </a:p>
                    <a:p>
                      <a:r>
                        <a:rPr lang="en-US" b="1" dirty="0" smtClean="0"/>
                        <a:t>2. </a:t>
                      </a:r>
                      <a:r>
                        <a:rPr lang="en-US" b="1" dirty="0" smtClean="0"/>
                        <a:t>Successful</a:t>
                      </a:r>
                      <a:endParaRPr lang="en-US" b="1" dirty="0"/>
                    </a:p>
                  </a:txBody>
                  <a:tcPr/>
                </a:tc>
              </a:tr>
            </a:tbl>
          </a:graphicData>
        </a:graphic>
      </p:graphicFrame>
    </p:spTree>
    <p:extLst>
      <p:ext uri="{BB962C8B-B14F-4D97-AF65-F5344CB8AC3E}">
        <p14:creationId xmlns:p14="http://schemas.microsoft.com/office/powerpoint/2010/main" val="32939675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Dwight d. Eisenhower 1953 – 1961 (34</a:t>
            </a:r>
            <a:r>
              <a:rPr lang="en-US" baseline="30000" dirty="0" smtClean="0"/>
              <a:t>th</a:t>
            </a:r>
            <a:r>
              <a:rPr lang="en-US" dirty="0" smtClean="0"/>
              <a:t>)</a:t>
            </a:r>
            <a:endParaRPr lang="en-US" dirty="0"/>
          </a:p>
        </p:txBody>
      </p:sp>
      <p:pic>
        <p:nvPicPr>
          <p:cNvPr id="4" name="Content Placeholder 3"/>
          <p:cNvPicPr>
            <a:picLocks noGrp="1" noChangeAspect="1"/>
          </p:cNvPicPr>
          <p:nvPr>
            <p:ph idx="1"/>
          </p:nvPr>
        </p:nvPicPr>
        <p:blipFill>
          <a:blip r:embed="rId2"/>
          <a:stretch>
            <a:fillRect/>
          </a:stretch>
        </p:blipFill>
        <p:spPr>
          <a:xfrm>
            <a:off x="325726" y="4009665"/>
            <a:ext cx="2095500" cy="2628900"/>
          </a:xfrm>
          <a:prstGeom prst="rect">
            <a:avLst/>
          </a:prstGeom>
        </p:spPr>
      </p:pic>
      <p:graphicFrame>
        <p:nvGraphicFramePr>
          <p:cNvPr id="3" name="Table 2"/>
          <p:cNvGraphicFramePr>
            <a:graphicFrameLocks noGrp="1"/>
          </p:cNvGraphicFramePr>
          <p:nvPr>
            <p:extLst>
              <p:ext uri="{D42A27DB-BD31-4B8C-83A1-F6EECF244321}">
                <p14:modId xmlns:p14="http://schemas.microsoft.com/office/powerpoint/2010/main" val="1165493957"/>
              </p:ext>
            </p:extLst>
          </p:nvPr>
        </p:nvGraphicFramePr>
        <p:xfrm>
          <a:off x="949036" y="1944106"/>
          <a:ext cx="10922001" cy="3383280"/>
        </p:xfrm>
        <a:graphic>
          <a:graphicData uri="http://schemas.openxmlformats.org/drawingml/2006/table">
            <a:tbl>
              <a:tblPr firstRow="1" bandRow="1">
                <a:tableStyleId>{5C22544A-7EE6-4342-B048-85BDC9FD1C3A}</a:tableStyleId>
              </a:tblPr>
              <a:tblGrid>
                <a:gridCol w="2184400"/>
                <a:gridCol w="2184400"/>
                <a:gridCol w="2184400"/>
                <a:gridCol w="2184400"/>
                <a:gridCol w="2184401"/>
              </a:tblGrid>
              <a:tr h="3126657">
                <a:tc>
                  <a:txBody>
                    <a:bodyPr/>
                    <a:lstStyle/>
                    <a:p>
                      <a:r>
                        <a:rPr lang="en-US" b="1" dirty="0" smtClean="0"/>
                        <a:t>Eisenhower</a:t>
                      </a:r>
                    </a:p>
                    <a:p>
                      <a:r>
                        <a:rPr lang="en-US" dirty="0" smtClean="0"/>
                        <a:t>1953 - 1961</a:t>
                      </a:r>
                      <a:endParaRPr lang="en-US" dirty="0"/>
                    </a:p>
                  </a:txBody>
                  <a:tcPr/>
                </a:tc>
                <a:tc>
                  <a:txBody>
                    <a:bodyPr/>
                    <a:lstStyle/>
                    <a:p>
                      <a:r>
                        <a:rPr lang="en-US" dirty="0" smtClean="0"/>
                        <a:t>1. Eisenhower Doctrine</a:t>
                      </a:r>
                    </a:p>
                    <a:p>
                      <a:endParaRPr lang="en-US" dirty="0" smtClean="0"/>
                    </a:p>
                    <a:p>
                      <a:r>
                        <a:rPr lang="en-US" dirty="0" smtClean="0"/>
                        <a:t>2. Armistice</a:t>
                      </a:r>
                    </a:p>
                    <a:p>
                      <a:endParaRPr lang="en-US" dirty="0" smtClean="0"/>
                    </a:p>
                    <a:p>
                      <a:r>
                        <a:rPr lang="en-US" dirty="0" smtClean="0"/>
                        <a:t>3.CIA</a:t>
                      </a:r>
                    </a:p>
                    <a:p>
                      <a:endParaRPr lang="en-US" dirty="0" smtClean="0"/>
                    </a:p>
                    <a:p>
                      <a:r>
                        <a:rPr lang="en-US" dirty="0" smtClean="0"/>
                        <a:t>4.Launch</a:t>
                      </a:r>
                      <a:r>
                        <a:rPr lang="en-US" baseline="0" dirty="0" smtClean="0"/>
                        <a:t> of the Sputnik</a:t>
                      </a:r>
                      <a:endParaRPr lang="en-US" dirty="0"/>
                    </a:p>
                  </a:txBody>
                  <a:tcPr/>
                </a:tc>
                <a:tc>
                  <a:txBody>
                    <a:bodyPr/>
                    <a:lstStyle/>
                    <a:p>
                      <a:r>
                        <a:rPr lang="en-US" dirty="0" smtClean="0"/>
                        <a:t>Support against revolution</a:t>
                      </a:r>
                    </a:p>
                    <a:p>
                      <a:endParaRPr lang="en-US" dirty="0" smtClean="0"/>
                    </a:p>
                    <a:p>
                      <a:r>
                        <a:rPr lang="en-US" dirty="0" smtClean="0"/>
                        <a:t>Cease-fire in North Korea, </a:t>
                      </a:r>
                    </a:p>
                    <a:p>
                      <a:endParaRPr lang="en-US" dirty="0" smtClean="0"/>
                    </a:p>
                    <a:p>
                      <a:r>
                        <a:rPr lang="en-US" dirty="0" smtClean="0"/>
                        <a:t>Protect Taiwan from China, </a:t>
                      </a:r>
                    </a:p>
                    <a:p>
                      <a:endParaRPr lang="en-US" dirty="0" smtClean="0"/>
                    </a:p>
                    <a:p>
                      <a:r>
                        <a:rPr lang="en-US" dirty="0" smtClean="0"/>
                        <a:t>Satellite</a:t>
                      </a:r>
                      <a:r>
                        <a:rPr lang="en-US" baseline="0" dirty="0" smtClean="0"/>
                        <a:t> launch that gave US control of nuclear weapons</a:t>
                      </a:r>
                      <a:endParaRPr lang="en-US" dirty="0"/>
                    </a:p>
                  </a:txBody>
                  <a:tcPr/>
                </a:tc>
                <a:tc>
                  <a:txBody>
                    <a:bodyPr/>
                    <a:lstStyle/>
                    <a:p>
                      <a:r>
                        <a:rPr lang="en-US" dirty="0" smtClean="0"/>
                        <a:t>Safeguard</a:t>
                      </a:r>
                    </a:p>
                    <a:p>
                      <a:endParaRPr lang="en-US" dirty="0" smtClean="0"/>
                    </a:p>
                    <a:p>
                      <a:endParaRPr lang="en-US" dirty="0" smtClean="0"/>
                    </a:p>
                    <a:p>
                      <a:r>
                        <a:rPr lang="en-US" dirty="0" smtClean="0"/>
                        <a:t>Safeguard</a:t>
                      </a:r>
                    </a:p>
                    <a:p>
                      <a:endParaRPr lang="en-US" dirty="0" smtClean="0"/>
                    </a:p>
                    <a:p>
                      <a:endParaRPr lang="en-US" dirty="0" smtClean="0"/>
                    </a:p>
                    <a:p>
                      <a:r>
                        <a:rPr lang="en-US" dirty="0" smtClean="0"/>
                        <a:t>BOTH</a:t>
                      </a:r>
                    </a:p>
                    <a:p>
                      <a:endParaRPr lang="en-US" dirty="0" smtClean="0"/>
                    </a:p>
                    <a:p>
                      <a:endParaRPr lang="en-US" dirty="0" smtClean="0"/>
                    </a:p>
                    <a:p>
                      <a:r>
                        <a:rPr lang="en-US" dirty="0" smtClean="0"/>
                        <a:t>BOTH</a:t>
                      </a:r>
                      <a:endParaRPr lang="en-US" dirty="0"/>
                    </a:p>
                  </a:txBody>
                  <a:tcPr/>
                </a:tc>
                <a:tc>
                  <a:txBody>
                    <a:bodyPr/>
                    <a:lstStyle/>
                    <a:p>
                      <a:r>
                        <a:rPr lang="en-US" dirty="0" smtClean="0"/>
                        <a:t>Unsuccessful</a:t>
                      </a:r>
                    </a:p>
                    <a:p>
                      <a:endParaRPr lang="en-US" dirty="0" smtClean="0"/>
                    </a:p>
                    <a:p>
                      <a:endParaRPr lang="en-US" dirty="0" smtClean="0"/>
                    </a:p>
                    <a:p>
                      <a:r>
                        <a:rPr lang="en-US" dirty="0" smtClean="0"/>
                        <a:t>Unsuccessful</a:t>
                      </a:r>
                    </a:p>
                    <a:p>
                      <a:endParaRPr lang="en-US" dirty="0" smtClean="0"/>
                    </a:p>
                    <a:p>
                      <a:endParaRPr lang="en-US" dirty="0" smtClean="0"/>
                    </a:p>
                    <a:p>
                      <a:r>
                        <a:rPr lang="en-US" dirty="0" smtClean="0"/>
                        <a:t>Successful</a:t>
                      </a:r>
                    </a:p>
                    <a:p>
                      <a:endParaRPr lang="en-US" dirty="0" smtClean="0"/>
                    </a:p>
                    <a:p>
                      <a:endParaRPr lang="en-US" dirty="0" smtClean="0"/>
                    </a:p>
                    <a:p>
                      <a:r>
                        <a:rPr lang="en-US" dirty="0" smtClean="0"/>
                        <a:t>Successful</a:t>
                      </a:r>
                    </a:p>
                  </a:txBody>
                  <a:tcPr/>
                </a:tc>
              </a:tr>
            </a:tbl>
          </a:graphicData>
        </a:graphic>
      </p:graphicFrame>
    </p:spTree>
    <p:extLst>
      <p:ext uri="{BB962C8B-B14F-4D97-AF65-F5344CB8AC3E}">
        <p14:creationId xmlns:p14="http://schemas.microsoft.com/office/powerpoint/2010/main" val="40437952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F. Kennedy 1961 – 1963 (35</a:t>
            </a:r>
            <a:r>
              <a:rPr lang="en-US" baseline="30000" dirty="0" smtClean="0"/>
              <a:t>th</a:t>
            </a:r>
            <a:r>
              <a:rPr lang="en-US" dirty="0"/>
              <a:t>)</a:t>
            </a:r>
          </a:p>
        </p:txBody>
      </p:sp>
      <p:pic>
        <p:nvPicPr>
          <p:cNvPr id="4" name="Content Placeholder 3"/>
          <p:cNvPicPr>
            <a:picLocks noGrp="1" noChangeAspect="1"/>
          </p:cNvPicPr>
          <p:nvPr>
            <p:ph idx="1"/>
          </p:nvPr>
        </p:nvPicPr>
        <p:blipFill>
          <a:blip r:embed="rId2"/>
          <a:stretch>
            <a:fillRect/>
          </a:stretch>
        </p:blipFill>
        <p:spPr>
          <a:xfrm>
            <a:off x="256453" y="4205360"/>
            <a:ext cx="2095500" cy="2514600"/>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1470160733"/>
              </p:ext>
            </p:extLst>
          </p:nvPr>
        </p:nvGraphicFramePr>
        <p:xfrm>
          <a:off x="949036" y="1944107"/>
          <a:ext cx="10922001" cy="4206240"/>
        </p:xfrm>
        <a:graphic>
          <a:graphicData uri="http://schemas.openxmlformats.org/drawingml/2006/table">
            <a:tbl>
              <a:tblPr firstRow="1" bandRow="1">
                <a:tableStyleId>{5C22544A-7EE6-4342-B048-85BDC9FD1C3A}</a:tableStyleId>
              </a:tblPr>
              <a:tblGrid>
                <a:gridCol w="2184400"/>
                <a:gridCol w="2184400"/>
                <a:gridCol w="2184400"/>
                <a:gridCol w="2184400"/>
                <a:gridCol w="2184401"/>
              </a:tblGrid>
              <a:tr h="863970">
                <a:tc>
                  <a:txBody>
                    <a:bodyPr/>
                    <a:lstStyle/>
                    <a:p>
                      <a:r>
                        <a:rPr lang="en-US" b="1" dirty="0" smtClean="0"/>
                        <a:t>Kennedy</a:t>
                      </a:r>
                    </a:p>
                    <a:p>
                      <a:r>
                        <a:rPr lang="en-US" b="1" dirty="0" smtClean="0"/>
                        <a:t>1961-1963</a:t>
                      </a:r>
                      <a:endParaRPr lang="en-US" dirty="0"/>
                    </a:p>
                  </a:txBody>
                  <a:tcPr/>
                </a:tc>
                <a:tc>
                  <a:txBody>
                    <a:bodyPr/>
                    <a:lstStyle/>
                    <a:p>
                      <a:r>
                        <a:rPr lang="en-US" dirty="0" smtClean="0"/>
                        <a:t>1. Alliance</a:t>
                      </a:r>
                      <a:r>
                        <a:rPr lang="en-US" baseline="0" dirty="0" smtClean="0"/>
                        <a:t> for Progress</a:t>
                      </a:r>
                      <a:endParaRPr lang="en-US" dirty="0" smtClean="0"/>
                    </a:p>
                    <a:p>
                      <a:endParaRPr lang="en-US" dirty="0" smtClean="0"/>
                    </a:p>
                    <a:p>
                      <a:r>
                        <a:rPr lang="en-US" dirty="0" smtClean="0"/>
                        <a:t>2. Cuban Missile Crisis</a:t>
                      </a:r>
                    </a:p>
                    <a:p>
                      <a:endParaRPr lang="en-US" dirty="0" smtClean="0"/>
                    </a:p>
                    <a:p>
                      <a:r>
                        <a:rPr lang="en-US" dirty="0" smtClean="0"/>
                        <a:t>3.Peace Corp/Green Beret</a:t>
                      </a:r>
                    </a:p>
                    <a:p>
                      <a:endParaRPr lang="en-US" dirty="0" smtClean="0"/>
                    </a:p>
                    <a:p>
                      <a:r>
                        <a:rPr lang="en-US" dirty="0" smtClean="0"/>
                        <a:t>4. Bay of Pigs</a:t>
                      </a:r>
                      <a:endParaRPr lang="en-US" dirty="0"/>
                    </a:p>
                  </a:txBody>
                  <a:tcPr/>
                </a:tc>
                <a:tc>
                  <a:txBody>
                    <a:bodyPr/>
                    <a:lstStyle/>
                    <a:p>
                      <a:r>
                        <a:rPr lang="en-US" dirty="0" smtClean="0"/>
                        <a:t>Offered grants</a:t>
                      </a:r>
                      <a:r>
                        <a:rPr lang="en-US" baseline="0" dirty="0" smtClean="0"/>
                        <a:t> &amp; loans to </a:t>
                      </a:r>
                      <a:r>
                        <a:rPr lang="en-US" baseline="0" dirty="0" err="1" smtClean="0"/>
                        <a:t>L.America</a:t>
                      </a:r>
                      <a:r>
                        <a:rPr lang="en-US" baseline="0" dirty="0" smtClean="0"/>
                        <a:t> to increase trade</a:t>
                      </a:r>
                    </a:p>
                    <a:p>
                      <a:endParaRPr lang="en-US" baseline="0" dirty="0" smtClean="0"/>
                    </a:p>
                    <a:p>
                      <a:r>
                        <a:rPr lang="en-US" baseline="0" dirty="0" smtClean="0"/>
                        <a:t>Negotiations for test ban treaty, banning all nuclear weapon testing above ground</a:t>
                      </a:r>
                    </a:p>
                    <a:p>
                      <a:endParaRPr lang="en-US" baseline="0" dirty="0" smtClean="0"/>
                    </a:p>
                    <a:p>
                      <a:r>
                        <a:rPr lang="en-US" baseline="0" dirty="0" smtClean="0"/>
                        <a:t>Provide economic &amp; social assistance to developing nations</a:t>
                      </a:r>
                    </a:p>
                    <a:p>
                      <a:endParaRPr lang="en-US" baseline="0" dirty="0" smtClean="0"/>
                    </a:p>
                    <a:p>
                      <a:r>
                        <a:rPr lang="en-US" baseline="0" dirty="0" smtClean="0"/>
                        <a:t>CIA INVASION</a:t>
                      </a:r>
                      <a:endParaRPr lang="en-US" dirty="0"/>
                    </a:p>
                  </a:txBody>
                  <a:tcPr/>
                </a:tc>
                <a:tc>
                  <a:txBody>
                    <a:bodyPr/>
                    <a:lstStyle/>
                    <a:p>
                      <a:r>
                        <a:rPr lang="en-US" dirty="0" smtClean="0"/>
                        <a:t>N.O</a:t>
                      </a:r>
                    </a:p>
                    <a:p>
                      <a:endParaRPr lang="en-US" dirty="0" smtClean="0"/>
                    </a:p>
                    <a:p>
                      <a:endParaRPr lang="en-US" dirty="0" smtClean="0"/>
                    </a:p>
                    <a:p>
                      <a:endParaRPr lang="en-US" dirty="0" smtClean="0"/>
                    </a:p>
                    <a:p>
                      <a:r>
                        <a:rPr lang="en-US" dirty="0" smtClean="0"/>
                        <a:t>Safeguard</a:t>
                      </a:r>
                    </a:p>
                    <a:p>
                      <a:endParaRPr lang="en-US" dirty="0" smtClean="0"/>
                    </a:p>
                    <a:p>
                      <a:endParaRPr lang="en-US" dirty="0" smtClean="0"/>
                    </a:p>
                    <a:p>
                      <a:endParaRPr lang="en-US" dirty="0" smtClean="0"/>
                    </a:p>
                    <a:p>
                      <a:endParaRPr lang="en-US" dirty="0" smtClean="0"/>
                    </a:p>
                    <a:p>
                      <a:endParaRPr lang="en-US" dirty="0" smtClean="0"/>
                    </a:p>
                    <a:p>
                      <a:r>
                        <a:rPr lang="en-US" dirty="0" smtClean="0"/>
                        <a:t>N.O</a:t>
                      </a:r>
                    </a:p>
                    <a:p>
                      <a:endParaRPr lang="en-US" dirty="0" smtClean="0"/>
                    </a:p>
                    <a:p>
                      <a:endParaRPr lang="en-US" dirty="0" smtClean="0"/>
                    </a:p>
                    <a:p>
                      <a:endParaRPr lang="en-US" dirty="0" smtClean="0"/>
                    </a:p>
                    <a:p>
                      <a:r>
                        <a:rPr lang="en-US" dirty="0" smtClean="0"/>
                        <a:t>BOTH</a:t>
                      </a:r>
                      <a:endParaRPr lang="en-US" dirty="0"/>
                    </a:p>
                  </a:txBody>
                  <a:tcPr/>
                </a:tc>
                <a:tc>
                  <a:txBody>
                    <a:bodyPr/>
                    <a:lstStyle/>
                    <a:p>
                      <a:r>
                        <a:rPr lang="en-US" dirty="0" smtClean="0"/>
                        <a:t>Unsuccessful</a:t>
                      </a:r>
                    </a:p>
                    <a:p>
                      <a:endParaRPr lang="en-US" dirty="0" smtClean="0"/>
                    </a:p>
                    <a:p>
                      <a:endParaRPr lang="en-US" dirty="0" smtClean="0"/>
                    </a:p>
                    <a:p>
                      <a:r>
                        <a:rPr lang="en-US" dirty="0" smtClean="0"/>
                        <a:t>Successful</a:t>
                      </a:r>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Successful</a:t>
                      </a:r>
                    </a:p>
                    <a:p>
                      <a:endParaRPr lang="en-US" dirty="0" smtClean="0"/>
                    </a:p>
                    <a:p>
                      <a:endParaRPr lang="en-US" dirty="0" smtClean="0"/>
                    </a:p>
                    <a:p>
                      <a:endParaRPr lang="en-US" dirty="0" smtClean="0"/>
                    </a:p>
                    <a:p>
                      <a:r>
                        <a:rPr lang="en-US" dirty="0" smtClean="0"/>
                        <a:t>NOT</a:t>
                      </a:r>
                      <a:r>
                        <a:rPr lang="en-US" baseline="0" dirty="0" smtClean="0"/>
                        <a:t> SUCCESSFUL</a:t>
                      </a:r>
                      <a:endParaRPr lang="en-US" dirty="0"/>
                    </a:p>
                  </a:txBody>
                  <a:tcPr/>
                </a:tc>
              </a:tr>
            </a:tbl>
          </a:graphicData>
        </a:graphic>
      </p:graphicFrame>
    </p:spTree>
    <p:extLst>
      <p:ext uri="{BB962C8B-B14F-4D97-AF65-F5344CB8AC3E}">
        <p14:creationId xmlns:p14="http://schemas.microsoft.com/office/powerpoint/2010/main" val="25123701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565273355"/>
              </p:ext>
            </p:extLst>
          </p:nvPr>
        </p:nvGraphicFramePr>
        <p:xfrm>
          <a:off x="893619" y="1781320"/>
          <a:ext cx="10922001" cy="2286000"/>
        </p:xfrm>
        <a:graphic>
          <a:graphicData uri="http://schemas.openxmlformats.org/drawingml/2006/table">
            <a:tbl>
              <a:tblPr firstRow="1" bandRow="1">
                <a:tableStyleId>{5C22544A-7EE6-4342-B048-85BDC9FD1C3A}</a:tableStyleId>
              </a:tblPr>
              <a:tblGrid>
                <a:gridCol w="2184400"/>
                <a:gridCol w="2184400"/>
                <a:gridCol w="2184400"/>
                <a:gridCol w="2184400"/>
                <a:gridCol w="2184401"/>
              </a:tblGrid>
              <a:tr h="863970">
                <a:tc>
                  <a:txBody>
                    <a:bodyPr/>
                    <a:lstStyle/>
                    <a:p>
                      <a:r>
                        <a:rPr lang="en-US" b="1" dirty="0" smtClean="0"/>
                        <a:t>Johnson</a:t>
                      </a:r>
                    </a:p>
                    <a:p>
                      <a:r>
                        <a:rPr lang="en-US" b="1" dirty="0" smtClean="0"/>
                        <a:t>1963 - 1969</a:t>
                      </a:r>
                      <a:endParaRPr lang="en-US" dirty="0"/>
                    </a:p>
                  </a:txBody>
                  <a:tcPr/>
                </a:tc>
                <a:tc>
                  <a:txBody>
                    <a:bodyPr/>
                    <a:lstStyle/>
                    <a:p>
                      <a:r>
                        <a:rPr lang="en-US" dirty="0" smtClean="0"/>
                        <a:t>1. Gulf of</a:t>
                      </a:r>
                      <a:r>
                        <a:rPr lang="en-US" baseline="0" dirty="0" smtClean="0"/>
                        <a:t> Tonkin Resolution </a:t>
                      </a:r>
                      <a:endParaRPr lang="en-US" dirty="0" smtClean="0"/>
                    </a:p>
                    <a:p>
                      <a:endParaRPr lang="en-US" dirty="0" smtClean="0"/>
                    </a:p>
                    <a:p>
                      <a:r>
                        <a:rPr lang="en-US" dirty="0" smtClean="0"/>
                        <a:t>2. </a:t>
                      </a:r>
                    </a:p>
                    <a:p>
                      <a:endParaRPr lang="en-US" dirty="0" smtClean="0"/>
                    </a:p>
                    <a:p>
                      <a:r>
                        <a:rPr lang="en-US" dirty="0" smtClean="0"/>
                        <a:t>3.</a:t>
                      </a:r>
                    </a:p>
                    <a:p>
                      <a:endParaRPr lang="en-US" dirty="0" smtClean="0"/>
                    </a:p>
                    <a:p>
                      <a:r>
                        <a:rPr lang="en-US" dirty="0" smtClean="0"/>
                        <a:t>4.</a:t>
                      </a:r>
                      <a:endParaRPr lang="en-US" dirty="0"/>
                    </a:p>
                  </a:txBody>
                  <a:tcPr/>
                </a:tc>
                <a:tc>
                  <a:txBody>
                    <a:bodyPr/>
                    <a:lstStyle/>
                    <a:p>
                      <a:r>
                        <a:rPr lang="en-US" dirty="0" smtClean="0"/>
                        <a:t>All</a:t>
                      </a:r>
                      <a:r>
                        <a:rPr lang="en-US" baseline="0" dirty="0" smtClean="0"/>
                        <a:t> measure necessary to stop North Vietnamese aggression </a:t>
                      </a:r>
                      <a:endParaRPr lang="en-US" dirty="0"/>
                    </a:p>
                  </a:txBody>
                  <a:tcPr/>
                </a:tc>
                <a:tc>
                  <a:txBody>
                    <a:bodyPr/>
                    <a:lstStyle/>
                    <a:p>
                      <a:r>
                        <a:rPr lang="en-US" dirty="0" smtClean="0"/>
                        <a:t>Safeguard</a:t>
                      </a:r>
                      <a:endParaRPr lang="en-US" dirty="0"/>
                    </a:p>
                  </a:txBody>
                  <a:tcPr/>
                </a:tc>
                <a:tc>
                  <a:txBody>
                    <a:bodyPr/>
                    <a:lstStyle/>
                    <a:p>
                      <a:endParaRPr lang="en-US" dirty="0"/>
                    </a:p>
                  </a:txBody>
                  <a:tcPr/>
                </a:tc>
              </a:tr>
            </a:tbl>
          </a:graphicData>
        </a:graphic>
      </p:graphicFrame>
      <p:sp>
        <p:nvSpPr>
          <p:cNvPr id="2" name="Title 1"/>
          <p:cNvSpPr>
            <a:spLocks noGrp="1"/>
          </p:cNvSpPr>
          <p:nvPr>
            <p:ph type="title"/>
          </p:nvPr>
        </p:nvSpPr>
        <p:spPr/>
        <p:txBody>
          <a:bodyPr/>
          <a:lstStyle/>
          <a:p>
            <a:r>
              <a:rPr lang="en-US" dirty="0" smtClean="0"/>
              <a:t>Lyndon b. Johnson 1963 – 1969 (36</a:t>
            </a:r>
            <a:r>
              <a:rPr lang="en-US" baseline="30000" dirty="0" smtClean="0"/>
              <a:t>th</a:t>
            </a:r>
            <a:r>
              <a:rPr lang="en-US" dirty="0"/>
              <a:t>)</a:t>
            </a:r>
            <a:r>
              <a:rPr lang="en-US" dirty="0" smtClean="0"/>
              <a:t> </a:t>
            </a:r>
            <a:endParaRPr lang="en-US" dirty="0"/>
          </a:p>
        </p:txBody>
      </p:sp>
      <p:pic>
        <p:nvPicPr>
          <p:cNvPr id="4" name="Picture 3"/>
          <p:cNvPicPr>
            <a:picLocks noChangeAspect="1"/>
          </p:cNvPicPr>
          <p:nvPr/>
        </p:nvPicPr>
        <p:blipFill>
          <a:blip r:embed="rId2"/>
          <a:stretch>
            <a:fillRect/>
          </a:stretch>
        </p:blipFill>
        <p:spPr>
          <a:xfrm>
            <a:off x="282287" y="3313834"/>
            <a:ext cx="2095500" cy="3333750"/>
          </a:xfrm>
          <a:prstGeom prst="rect">
            <a:avLst/>
          </a:prstGeom>
        </p:spPr>
      </p:pic>
    </p:spTree>
    <p:extLst>
      <p:ext uri="{BB962C8B-B14F-4D97-AF65-F5344CB8AC3E}">
        <p14:creationId xmlns:p14="http://schemas.microsoft.com/office/powerpoint/2010/main" val="38944799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Richard m. Nixon 1969 - -1974 (37</a:t>
            </a:r>
            <a:r>
              <a:rPr lang="en-US" baseline="30000" dirty="0" smtClean="0"/>
              <a:t>th</a:t>
            </a:r>
            <a:r>
              <a:rPr lang="en-US" dirty="0" smtClean="0"/>
              <a:t>)</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68432" y="4130387"/>
            <a:ext cx="2095500" cy="2476500"/>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3534066855"/>
              </p:ext>
            </p:extLst>
          </p:nvPr>
        </p:nvGraphicFramePr>
        <p:xfrm>
          <a:off x="949036" y="1944107"/>
          <a:ext cx="10922001" cy="4206240"/>
        </p:xfrm>
        <a:graphic>
          <a:graphicData uri="http://schemas.openxmlformats.org/drawingml/2006/table">
            <a:tbl>
              <a:tblPr firstRow="1" bandRow="1">
                <a:tableStyleId>{5C22544A-7EE6-4342-B048-85BDC9FD1C3A}</a:tableStyleId>
              </a:tblPr>
              <a:tblGrid>
                <a:gridCol w="2184400"/>
                <a:gridCol w="2184400"/>
                <a:gridCol w="2184400"/>
                <a:gridCol w="2184400"/>
                <a:gridCol w="2184401"/>
              </a:tblGrid>
              <a:tr h="863970">
                <a:tc>
                  <a:txBody>
                    <a:bodyPr/>
                    <a:lstStyle/>
                    <a:p>
                      <a:r>
                        <a:rPr lang="en-US" b="1" dirty="0" smtClean="0"/>
                        <a:t>Nixon</a:t>
                      </a:r>
                    </a:p>
                    <a:p>
                      <a:r>
                        <a:rPr lang="en-US" b="1" dirty="0" smtClean="0"/>
                        <a:t>1969 - 1974</a:t>
                      </a:r>
                      <a:endParaRPr lang="en-US" dirty="0"/>
                    </a:p>
                  </a:txBody>
                  <a:tcPr/>
                </a:tc>
                <a:tc>
                  <a:txBody>
                    <a:bodyPr/>
                    <a:lstStyle/>
                    <a:p>
                      <a:r>
                        <a:rPr lang="en-US" dirty="0" smtClean="0"/>
                        <a:t>1. </a:t>
                      </a:r>
                      <a:r>
                        <a:rPr lang="en-US" dirty="0" err="1" smtClean="0"/>
                        <a:t>Dentete</a:t>
                      </a:r>
                      <a:r>
                        <a:rPr lang="en-US" dirty="0" smtClean="0"/>
                        <a:t>’</a:t>
                      </a:r>
                    </a:p>
                    <a:p>
                      <a:endParaRPr lang="en-US" dirty="0" smtClean="0"/>
                    </a:p>
                    <a:p>
                      <a:r>
                        <a:rPr lang="en-US" dirty="0" smtClean="0"/>
                        <a:t>2. </a:t>
                      </a:r>
                      <a:r>
                        <a:rPr lang="en-US" dirty="0" err="1" smtClean="0"/>
                        <a:t>Vietnamization</a:t>
                      </a:r>
                      <a:endParaRPr lang="en-US" dirty="0" smtClean="0"/>
                    </a:p>
                    <a:p>
                      <a:endParaRPr lang="en-US" dirty="0" smtClean="0"/>
                    </a:p>
                    <a:p>
                      <a:endParaRPr lang="en-US" dirty="0" smtClean="0"/>
                    </a:p>
                    <a:p>
                      <a:endParaRPr lang="en-US" dirty="0" smtClean="0"/>
                    </a:p>
                    <a:p>
                      <a:endParaRPr lang="en-US" dirty="0"/>
                    </a:p>
                  </a:txBody>
                  <a:tcPr/>
                </a:tc>
                <a:tc>
                  <a:txBody>
                    <a:bodyPr/>
                    <a:lstStyle/>
                    <a:p>
                      <a:pPr marL="342900" indent="-342900">
                        <a:buAutoNum type="arabicPeriod"/>
                      </a:pPr>
                      <a:r>
                        <a:rPr lang="en-US" dirty="0" smtClean="0"/>
                        <a:t>Build better relationship with soviet union and China</a:t>
                      </a:r>
                    </a:p>
                    <a:p>
                      <a:pPr marL="342900" indent="-342900">
                        <a:buAutoNum type="arabicPeriod"/>
                      </a:pPr>
                      <a:r>
                        <a:rPr lang="en-US" dirty="0" smtClean="0"/>
                        <a:t>Vietnam</a:t>
                      </a:r>
                      <a:r>
                        <a:rPr lang="en-US" baseline="0" dirty="0" smtClean="0"/>
                        <a:t> assumed brunt of the fighting and US slowly withdrew combat &amp; ended draft. Also provided supplies/economic support to South Vietnam.</a:t>
                      </a:r>
                      <a:endParaRPr lang="en-US" dirty="0"/>
                    </a:p>
                  </a:txBody>
                  <a:tcPr/>
                </a:tc>
                <a:tc>
                  <a:txBody>
                    <a:bodyPr/>
                    <a:lstStyle/>
                    <a:p>
                      <a:pPr marL="342900" indent="-342900">
                        <a:buAutoNum type="arabicPeriod"/>
                      </a:pPr>
                      <a:r>
                        <a:rPr lang="en-US" dirty="0" smtClean="0"/>
                        <a:t>Safeguard</a:t>
                      </a:r>
                    </a:p>
                    <a:p>
                      <a:pPr marL="342900" indent="-342900">
                        <a:buAutoNum type="arabicPeriod"/>
                      </a:pPr>
                      <a:r>
                        <a:rPr lang="en-US" dirty="0" smtClean="0"/>
                        <a:t>Both</a:t>
                      </a:r>
                      <a:endParaRPr lang="en-US" dirty="0"/>
                    </a:p>
                  </a:txBody>
                  <a:tcPr/>
                </a:tc>
                <a:tc>
                  <a:txBody>
                    <a:bodyPr/>
                    <a:lstStyle/>
                    <a:p>
                      <a:r>
                        <a:rPr lang="en-US" dirty="0" smtClean="0"/>
                        <a:t>1. Successful</a:t>
                      </a:r>
                    </a:p>
                    <a:p>
                      <a:r>
                        <a:rPr lang="en-US" dirty="0" smtClean="0"/>
                        <a:t>2.</a:t>
                      </a:r>
                      <a:r>
                        <a:rPr lang="en-US" baseline="0" dirty="0" smtClean="0"/>
                        <a:t> Successful</a:t>
                      </a:r>
                      <a:endParaRPr lang="en-US" dirty="0" smtClean="0"/>
                    </a:p>
                  </a:txBody>
                  <a:tcPr/>
                </a:tc>
              </a:tr>
            </a:tbl>
          </a:graphicData>
        </a:graphic>
      </p:graphicFrame>
    </p:spTree>
    <p:extLst>
      <p:ext uri="{BB962C8B-B14F-4D97-AF65-F5344CB8AC3E}">
        <p14:creationId xmlns:p14="http://schemas.microsoft.com/office/powerpoint/2010/main" val="4693567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Review the warm up questions</a:t>
            </a:r>
            <a:endParaRPr lang="en-US" dirty="0"/>
          </a:p>
        </p:txBody>
      </p:sp>
      <p:pic>
        <p:nvPicPr>
          <p:cNvPr id="4" name="1356609270947" descr="654.png"/>
          <p:cNvPicPr>
            <a:picLocks noGrp="1"/>
          </p:cNvPicPr>
          <p:nvPr>
            <p:ph idx="1"/>
          </p:nvPr>
        </p:nvPicPr>
        <p:blipFill>
          <a:blip r:embed="rId2" cstate="print"/>
          <a:srcRect/>
          <a:stretch>
            <a:fillRect/>
          </a:stretch>
        </p:blipFill>
        <p:spPr bwMode="auto">
          <a:xfrm>
            <a:off x="536513" y="1968885"/>
            <a:ext cx="3059381" cy="3649662"/>
          </a:xfrm>
          <a:prstGeom prst="rect">
            <a:avLst/>
          </a:prstGeom>
          <a:noFill/>
          <a:ln w="9525">
            <a:noFill/>
            <a:miter lim="800000"/>
            <a:headEnd/>
            <a:tailEnd/>
          </a:ln>
        </p:spPr>
      </p:pic>
      <p:sp>
        <p:nvSpPr>
          <p:cNvPr id="5" name="Rectangle 4"/>
          <p:cNvSpPr/>
          <p:nvPr/>
        </p:nvSpPr>
        <p:spPr>
          <a:xfrm>
            <a:off x="3925291" y="1691794"/>
            <a:ext cx="8543800" cy="2677656"/>
          </a:xfrm>
          <a:prstGeom prst="rect">
            <a:avLst/>
          </a:prstGeom>
        </p:spPr>
        <p:txBody>
          <a:bodyPr wrap="square">
            <a:spAutoFit/>
          </a:bodyPr>
          <a:lstStyle/>
          <a:p>
            <a:r>
              <a:rPr lang="en-US" sz="2400" dirty="0"/>
              <a:t>What is the principal message of this cartoon</a:t>
            </a:r>
            <a:r>
              <a:rPr lang="en-US" sz="2400" dirty="0" smtClean="0"/>
              <a:t>?</a:t>
            </a:r>
          </a:p>
          <a:p>
            <a:endParaRPr lang="en-US" sz="2400" dirty="0"/>
          </a:p>
          <a:p>
            <a:r>
              <a:rPr lang="en-US" sz="2400" dirty="0"/>
              <a:t>a. The United States is afraid of a united Vietnam.</a:t>
            </a:r>
          </a:p>
          <a:p>
            <a:r>
              <a:rPr lang="en-US" sz="2400" dirty="0"/>
              <a:t>b. Other nations in Southeast Asia might fall to communism.</a:t>
            </a:r>
          </a:p>
          <a:p>
            <a:r>
              <a:rPr lang="en-US" sz="2400" dirty="0"/>
              <a:t>c. President Lyndon B. Johnson is finding it difficult to exit Vietnam.</a:t>
            </a:r>
          </a:p>
          <a:p>
            <a:r>
              <a:rPr lang="en-US" sz="2400" dirty="0"/>
              <a:t>d. President Lyndon B. Johnson is worried about a communist attack on the United States.</a:t>
            </a:r>
          </a:p>
        </p:txBody>
      </p:sp>
    </p:spTree>
    <p:extLst>
      <p:ext uri="{BB962C8B-B14F-4D97-AF65-F5344CB8AC3E}">
        <p14:creationId xmlns:p14="http://schemas.microsoft.com/office/powerpoint/2010/main" val="35150725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foreign policy?</a:t>
            </a:r>
            <a:endParaRPr lang="en-US" dirty="0"/>
          </a:p>
        </p:txBody>
      </p:sp>
      <p:sp>
        <p:nvSpPr>
          <p:cNvPr id="3" name="Content Placeholder 2"/>
          <p:cNvSpPr>
            <a:spLocks noGrp="1"/>
          </p:cNvSpPr>
          <p:nvPr>
            <p:ph idx="1"/>
          </p:nvPr>
        </p:nvSpPr>
        <p:spPr/>
        <p:txBody>
          <a:bodyPr>
            <a:normAutofit fontScale="92500"/>
          </a:bodyPr>
          <a:lstStyle/>
          <a:p>
            <a:r>
              <a:rPr lang="en-US" sz="3600" dirty="0" smtClean="0"/>
              <a:t> A governments </a:t>
            </a:r>
            <a:r>
              <a:rPr lang="en-US" sz="3600" u="sng" dirty="0" smtClean="0"/>
              <a:t>strategy</a:t>
            </a:r>
            <a:r>
              <a:rPr lang="en-US" sz="3600" dirty="0" smtClean="0"/>
              <a:t> in dealing with other nations.</a:t>
            </a:r>
          </a:p>
          <a:p>
            <a:r>
              <a:rPr lang="en-US" sz="3600" dirty="0" smtClean="0"/>
              <a:t>Designed to achieve </a:t>
            </a:r>
            <a:r>
              <a:rPr lang="en-US" sz="3600" u="sng" dirty="0" smtClean="0"/>
              <a:t>national objectives</a:t>
            </a:r>
            <a:r>
              <a:rPr lang="en-US" sz="3600" dirty="0" smtClean="0"/>
              <a:t> (self-interests), or </a:t>
            </a:r>
            <a:r>
              <a:rPr lang="en-US" sz="3600" u="sng" dirty="0" smtClean="0"/>
              <a:t>safeguards</a:t>
            </a:r>
            <a:r>
              <a:rPr lang="en-US" sz="3600" dirty="0" smtClean="0"/>
              <a:t> (</a:t>
            </a:r>
            <a:r>
              <a:rPr lang="en-US" sz="3600" dirty="0"/>
              <a:t>a measure taken to protect someone or something or to prevent something </a:t>
            </a:r>
            <a:r>
              <a:rPr lang="en-US" sz="3600" dirty="0" smtClean="0"/>
              <a:t>undesirable</a:t>
            </a:r>
            <a:r>
              <a:rPr lang="en-US" sz="3600" dirty="0" smtClean="0"/>
              <a:t>).</a:t>
            </a:r>
          </a:p>
          <a:p>
            <a:r>
              <a:rPr lang="en-US" sz="3600" dirty="0" smtClean="0"/>
              <a:t>Note: Kennan’s Policy of </a:t>
            </a:r>
            <a:r>
              <a:rPr lang="en-US" sz="3600" b="1" dirty="0" smtClean="0"/>
              <a:t>Containment</a:t>
            </a:r>
            <a:r>
              <a:rPr lang="en-US" sz="3600" dirty="0" smtClean="0"/>
              <a:t> remains relevant with the American politicians. </a:t>
            </a:r>
            <a:endParaRPr lang="en-US" sz="3600" dirty="0" smtClean="0"/>
          </a:p>
          <a:p>
            <a:endParaRPr lang="en-US" dirty="0"/>
          </a:p>
        </p:txBody>
      </p:sp>
    </p:spTree>
    <p:extLst>
      <p:ext uri="{BB962C8B-B14F-4D97-AF65-F5344CB8AC3E}">
        <p14:creationId xmlns:p14="http://schemas.microsoft.com/office/powerpoint/2010/main" val="3753272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Review the warm up questions</a:t>
            </a:r>
            <a:endParaRPr lang="en-US" dirty="0"/>
          </a:p>
        </p:txBody>
      </p:sp>
      <p:pic>
        <p:nvPicPr>
          <p:cNvPr id="4" name="1356609270947" descr="654.png"/>
          <p:cNvPicPr>
            <a:picLocks noGrp="1"/>
          </p:cNvPicPr>
          <p:nvPr>
            <p:ph idx="1"/>
          </p:nvPr>
        </p:nvPicPr>
        <p:blipFill>
          <a:blip r:embed="rId2" cstate="print"/>
          <a:srcRect/>
          <a:stretch>
            <a:fillRect/>
          </a:stretch>
        </p:blipFill>
        <p:spPr bwMode="auto">
          <a:xfrm>
            <a:off x="536513" y="1968885"/>
            <a:ext cx="3059381" cy="3649662"/>
          </a:xfrm>
          <a:prstGeom prst="rect">
            <a:avLst/>
          </a:prstGeom>
          <a:noFill/>
          <a:ln w="9525">
            <a:noFill/>
            <a:miter lim="800000"/>
            <a:headEnd/>
            <a:tailEnd/>
          </a:ln>
        </p:spPr>
      </p:pic>
      <p:sp>
        <p:nvSpPr>
          <p:cNvPr id="5" name="Rectangle 4"/>
          <p:cNvSpPr/>
          <p:nvPr/>
        </p:nvSpPr>
        <p:spPr>
          <a:xfrm>
            <a:off x="3897582" y="1691794"/>
            <a:ext cx="8543800" cy="2677656"/>
          </a:xfrm>
          <a:prstGeom prst="rect">
            <a:avLst/>
          </a:prstGeom>
        </p:spPr>
        <p:txBody>
          <a:bodyPr wrap="square">
            <a:spAutoFit/>
          </a:bodyPr>
          <a:lstStyle/>
          <a:p>
            <a:r>
              <a:rPr lang="en-US" sz="2400" dirty="0"/>
              <a:t>What is the principal message of this cartoon</a:t>
            </a:r>
            <a:r>
              <a:rPr lang="en-US" sz="2400" dirty="0" smtClean="0"/>
              <a:t>?</a:t>
            </a:r>
          </a:p>
          <a:p>
            <a:endParaRPr lang="en-US" sz="2400" dirty="0"/>
          </a:p>
          <a:p>
            <a:r>
              <a:rPr lang="en-US" sz="2400" dirty="0"/>
              <a:t>a. The United States is afraid of a united Vietnam.</a:t>
            </a:r>
          </a:p>
          <a:p>
            <a:r>
              <a:rPr lang="en-US" sz="2400" dirty="0"/>
              <a:t>b. Other nations in Southeast Asia might fall to communism.</a:t>
            </a:r>
          </a:p>
          <a:p>
            <a:r>
              <a:rPr lang="en-US" sz="2400" dirty="0">
                <a:solidFill>
                  <a:srgbClr val="FFFF00"/>
                </a:solidFill>
              </a:rPr>
              <a:t>c. President Lyndon B. Johnson is finding it difficult to exit Vietnam.</a:t>
            </a:r>
          </a:p>
          <a:p>
            <a:r>
              <a:rPr lang="en-US" sz="2400" dirty="0"/>
              <a:t>d. President Lyndon B. Johnson is worried about a communist attack on the United States.</a:t>
            </a:r>
          </a:p>
        </p:txBody>
      </p:sp>
      <p:sp>
        <p:nvSpPr>
          <p:cNvPr id="3" name="TextBox 2"/>
          <p:cNvSpPr txBox="1"/>
          <p:nvPr/>
        </p:nvSpPr>
        <p:spPr>
          <a:xfrm>
            <a:off x="4461164" y="4502727"/>
            <a:ext cx="7135091" cy="2585323"/>
          </a:xfrm>
          <a:prstGeom prst="rect">
            <a:avLst/>
          </a:prstGeom>
          <a:noFill/>
        </p:spPr>
        <p:txBody>
          <a:bodyPr wrap="square" rtlCol="0">
            <a:spAutoFit/>
          </a:bodyPr>
          <a:lstStyle/>
          <a:p>
            <a:r>
              <a:rPr lang="en-US" dirty="0"/>
              <a:t>Johnson increasingly focused on the American military effort in Vietnam. He firmly believed in the Domino Theory and that his containment policy required America to make a serious effort to stop all Communist expansion. Although the war was growing ever unpopular President Johnson tried to keep the war out of the headlines and was fearful of the ability to eventually devise a way to exit Vietnam and not lose face.  As casualties mounted and success seemed further away than ever, Johnson's popularity plummeted.</a:t>
            </a:r>
          </a:p>
          <a:p>
            <a:endParaRPr lang="en-US" dirty="0"/>
          </a:p>
        </p:txBody>
      </p:sp>
    </p:spTree>
    <p:extLst>
      <p:ext uri="{BB962C8B-B14F-4D97-AF65-F5344CB8AC3E}">
        <p14:creationId xmlns:p14="http://schemas.microsoft.com/office/powerpoint/2010/main" val="4225854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88818" y="249381"/>
            <a:ext cx="11132127" cy="5223163"/>
          </a:xfrm>
        </p:spPr>
        <p:txBody>
          <a:bodyPr/>
          <a:lstStyle/>
          <a:p>
            <a:pPr marL="0" indent="0">
              <a:buNone/>
            </a:pPr>
            <a:r>
              <a:rPr lang="en-US" dirty="0" smtClean="0"/>
              <a:t>2. What </a:t>
            </a:r>
            <a:r>
              <a:rPr lang="en-US" dirty="0"/>
              <a:t>was one similarity between the Red Scare following World War I and the Cold War following World War II</a:t>
            </a:r>
            <a:r>
              <a:rPr lang="en-US" dirty="0" smtClean="0"/>
              <a:t>?</a:t>
            </a:r>
          </a:p>
          <a:p>
            <a:pPr marL="0" indent="0">
              <a:buNone/>
            </a:pPr>
            <a:endParaRPr lang="en-US" dirty="0"/>
          </a:p>
          <a:p>
            <a:pPr marL="0" indent="0">
              <a:buNone/>
            </a:pPr>
            <a:r>
              <a:rPr lang="en-US" dirty="0"/>
              <a:t>a. Fear of communism led to the suppression of the civil liberties of some Americans.</a:t>
            </a:r>
          </a:p>
          <a:p>
            <a:pPr marL="0" indent="0">
              <a:buNone/>
            </a:pPr>
            <a:r>
              <a:rPr lang="en-US" dirty="0"/>
              <a:t>b. Large numbers of Russian revolutionaries set-</a:t>
            </a:r>
            <a:r>
              <a:rPr lang="en-US" dirty="0" err="1"/>
              <a:t>tled</a:t>
            </a:r>
            <a:r>
              <a:rPr lang="en-US" dirty="0"/>
              <a:t> in the United States.</a:t>
            </a:r>
          </a:p>
          <a:p>
            <a:pPr marL="0" indent="0">
              <a:buNone/>
            </a:pPr>
            <a:r>
              <a:rPr lang="en-US" dirty="0"/>
              <a:t>c. Congressional investigations proved that the Federal Government was heavily infiltrated by Communist spies.</a:t>
            </a:r>
          </a:p>
          <a:p>
            <a:pPr marL="0" indent="0">
              <a:buNone/>
            </a:pPr>
            <a:r>
              <a:rPr lang="en-US" dirty="0"/>
              <a:t>d. Renewed fighting between wartime enemies was a constant threat.</a:t>
            </a:r>
          </a:p>
          <a:p>
            <a:endParaRPr lang="en-US" dirty="0"/>
          </a:p>
        </p:txBody>
      </p:sp>
    </p:spTree>
    <p:extLst>
      <p:ext uri="{BB962C8B-B14F-4D97-AF65-F5344CB8AC3E}">
        <p14:creationId xmlns:p14="http://schemas.microsoft.com/office/powerpoint/2010/main" val="21522671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88818" y="249381"/>
            <a:ext cx="11132127" cy="5223163"/>
          </a:xfrm>
        </p:spPr>
        <p:txBody>
          <a:bodyPr/>
          <a:lstStyle/>
          <a:p>
            <a:pPr marL="0" indent="0">
              <a:buNone/>
            </a:pPr>
            <a:r>
              <a:rPr lang="en-US" dirty="0" smtClean="0"/>
              <a:t>2. What </a:t>
            </a:r>
            <a:r>
              <a:rPr lang="en-US" dirty="0"/>
              <a:t>was one similarity between the Red Scare following World War I and the Cold War following World War II</a:t>
            </a:r>
            <a:r>
              <a:rPr lang="en-US" dirty="0" smtClean="0"/>
              <a:t>?</a:t>
            </a:r>
          </a:p>
          <a:p>
            <a:pPr marL="0" indent="0">
              <a:buNone/>
            </a:pPr>
            <a:endParaRPr lang="en-US" dirty="0"/>
          </a:p>
          <a:p>
            <a:pPr marL="0" indent="0">
              <a:buNone/>
            </a:pPr>
            <a:r>
              <a:rPr lang="en-US" dirty="0">
                <a:solidFill>
                  <a:srgbClr val="FFFF00"/>
                </a:solidFill>
              </a:rPr>
              <a:t>a. Fear of communism led to the suppression of the civil liberties of some Americans.</a:t>
            </a:r>
          </a:p>
          <a:p>
            <a:pPr marL="0" indent="0">
              <a:buNone/>
            </a:pPr>
            <a:r>
              <a:rPr lang="en-US" dirty="0"/>
              <a:t>b. Large numbers of Russian revolutionaries set-</a:t>
            </a:r>
            <a:r>
              <a:rPr lang="en-US" dirty="0" err="1"/>
              <a:t>tled</a:t>
            </a:r>
            <a:r>
              <a:rPr lang="en-US" dirty="0"/>
              <a:t> in the United States.</a:t>
            </a:r>
          </a:p>
          <a:p>
            <a:pPr marL="0" indent="0">
              <a:buNone/>
            </a:pPr>
            <a:r>
              <a:rPr lang="en-US" dirty="0"/>
              <a:t>c. Congressional investigations proved that the Federal Government was heavily infiltrated by Communist spies.</a:t>
            </a:r>
          </a:p>
          <a:p>
            <a:pPr marL="0" indent="0">
              <a:buNone/>
            </a:pPr>
            <a:r>
              <a:rPr lang="en-US" dirty="0"/>
              <a:t>d. Renewed fighting between wartime enemies was a constant threat.</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781997539"/>
              </p:ext>
            </p:extLst>
          </p:nvPr>
        </p:nvGraphicFramePr>
        <p:xfrm>
          <a:off x="2807420" y="4160645"/>
          <a:ext cx="7652761" cy="2303526"/>
        </p:xfrm>
        <a:graphic>
          <a:graphicData uri="http://schemas.openxmlformats.org/drawingml/2006/table">
            <a:tbl>
              <a:tblPr firstRow="1" firstCol="1" bandRow="1">
                <a:tableStyleId>{5C22544A-7EE6-4342-B048-85BDC9FD1C3A}</a:tableStyleId>
              </a:tblPr>
              <a:tblGrid>
                <a:gridCol w="7652761"/>
              </a:tblGrid>
              <a:tr h="2157028">
                <a:tc>
                  <a:txBody>
                    <a:bodyPr/>
                    <a:lstStyle/>
                    <a:p>
                      <a:pPr marL="0" marR="0">
                        <a:lnSpc>
                          <a:spcPct val="115000"/>
                        </a:lnSpc>
                        <a:spcBef>
                          <a:spcPts val="0"/>
                        </a:spcBef>
                        <a:spcAft>
                          <a:spcPts val="1000"/>
                        </a:spcAft>
                      </a:pPr>
                      <a:r>
                        <a:rPr lang="en-US" sz="1800" dirty="0">
                          <a:effectLst/>
                        </a:rPr>
                        <a:t>During the 1920’s the Palmer Raids on headquarters of dissident and communist organizations were conducted without warrants or probable cause. Over 4,000 people were arrested and held without trial or access to counsel, newspapers were shut down and some legal foreigners were unlawfully deported. During the 1950’s the policy of “blacklisting” resulted in many Americans inside and outside the government loosing their jobs, without just cause, based solely on hearsay and innuendo.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r>
            </a:tbl>
          </a:graphicData>
        </a:graphic>
      </p:graphicFrame>
    </p:spTree>
    <p:extLst>
      <p:ext uri="{BB962C8B-B14F-4D97-AF65-F5344CB8AC3E}">
        <p14:creationId xmlns:p14="http://schemas.microsoft.com/office/powerpoint/2010/main" val="2209920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4347" y="534940"/>
            <a:ext cx="10131425" cy="3649133"/>
          </a:xfrm>
        </p:spPr>
        <p:txBody>
          <a:bodyPr/>
          <a:lstStyle/>
          <a:p>
            <a:pPr marL="0" indent="0">
              <a:buNone/>
            </a:pPr>
            <a:r>
              <a:rPr lang="en-US" dirty="0" smtClean="0"/>
              <a:t>3. Which </a:t>
            </a:r>
            <a:r>
              <a:rPr lang="en-US" dirty="0"/>
              <a:t>factor is most closely associated with McCarthyism</a:t>
            </a:r>
            <a:r>
              <a:rPr lang="en-US" dirty="0" smtClean="0"/>
              <a:t>?</a:t>
            </a:r>
          </a:p>
          <a:p>
            <a:pPr marL="0" indent="0">
              <a:buNone/>
            </a:pPr>
            <a:endParaRPr lang="en-US" dirty="0"/>
          </a:p>
          <a:p>
            <a:pPr marL="0" indent="0">
              <a:buNone/>
            </a:pPr>
            <a:r>
              <a:rPr lang="en-US" dirty="0"/>
              <a:t>a. buildup of Soviet missiles in Cuba</a:t>
            </a:r>
          </a:p>
          <a:p>
            <a:pPr marL="0" indent="0">
              <a:buNone/>
            </a:pPr>
            <a:r>
              <a:rPr lang="en-US" dirty="0"/>
              <a:t>b. fear of communist influence in the United States</a:t>
            </a:r>
          </a:p>
          <a:p>
            <a:pPr marL="0" indent="0">
              <a:buNone/>
            </a:pPr>
            <a:r>
              <a:rPr lang="en-US" dirty="0"/>
              <a:t>c. rise of the Communist Party in China</a:t>
            </a:r>
          </a:p>
          <a:p>
            <a:pPr marL="0" indent="0">
              <a:buNone/>
            </a:pPr>
            <a:r>
              <a:rPr lang="en-US" dirty="0"/>
              <a:t>d. creation of the Warsaw Pact by the Soviet Union</a:t>
            </a:r>
          </a:p>
          <a:p>
            <a:endParaRPr lang="en-US" dirty="0"/>
          </a:p>
        </p:txBody>
      </p:sp>
    </p:spTree>
    <p:extLst>
      <p:ext uri="{BB962C8B-B14F-4D97-AF65-F5344CB8AC3E}">
        <p14:creationId xmlns:p14="http://schemas.microsoft.com/office/powerpoint/2010/main" val="12251633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4347" y="534940"/>
            <a:ext cx="10131425" cy="3649133"/>
          </a:xfrm>
        </p:spPr>
        <p:txBody>
          <a:bodyPr/>
          <a:lstStyle/>
          <a:p>
            <a:pPr marL="0" indent="0">
              <a:buNone/>
            </a:pPr>
            <a:r>
              <a:rPr lang="en-US" dirty="0" smtClean="0"/>
              <a:t>3. Which </a:t>
            </a:r>
            <a:r>
              <a:rPr lang="en-US" dirty="0"/>
              <a:t>factor is most closely associated with McCarthyism</a:t>
            </a:r>
            <a:r>
              <a:rPr lang="en-US" dirty="0" smtClean="0"/>
              <a:t>?</a:t>
            </a:r>
          </a:p>
          <a:p>
            <a:pPr marL="0" indent="0">
              <a:buNone/>
            </a:pPr>
            <a:endParaRPr lang="en-US" dirty="0"/>
          </a:p>
          <a:p>
            <a:pPr marL="0" indent="0">
              <a:buNone/>
            </a:pPr>
            <a:r>
              <a:rPr lang="en-US" dirty="0"/>
              <a:t>a. buildup of Soviet missiles in Cuba</a:t>
            </a:r>
          </a:p>
          <a:p>
            <a:pPr marL="0" indent="0">
              <a:buNone/>
            </a:pPr>
            <a:r>
              <a:rPr lang="en-US" dirty="0">
                <a:solidFill>
                  <a:srgbClr val="FFFF00"/>
                </a:solidFill>
              </a:rPr>
              <a:t>b. fear of communist influence in the United States</a:t>
            </a:r>
          </a:p>
          <a:p>
            <a:pPr marL="0" indent="0">
              <a:buNone/>
            </a:pPr>
            <a:r>
              <a:rPr lang="en-US" dirty="0"/>
              <a:t>c. rise of the Communist Party in China</a:t>
            </a:r>
          </a:p>
          <a:p>
            <a:pPr marL="0" indent="0">
              <a:buNone/>
            </a:pPr>
            <a:r>
              <a:rPr lang="en-US" dirty="0"/>
              <a:t>d. creation of the Warsaw Pact by the Soviet Union</a:t>
            </a:r>
          </a:p>
          <a:p>
            <a:endParaRPr lang="en-US" dirty="0"/>
          </a:p>
        </p:txBody>
      </p:sp>
      <p:sp>
        <p:nvSpPr>
          <p:cNvPr id="2" name="TextBox 1"/>
          <p:cNvSpPr txBox="1"/>
          <p:nvPr/>
        </p:nvSpPr>
        <p:spPr>
          <a:xfrm>
            <a:off x="5611091" y="3338945"/>
            <a:ext cx="6580909" cy="3416320"/>
          </a:xfrm>
          <a:prstGeom prst="rect">
            <a:avLst/>
          </a:prstGeom>
          <a:noFill/>
        </p:spPr>
        <p:txBody>
          <a:bodyPr wrap="square" rtlCol="0">
            <a:spAutoFit/>
          </a:bodyPr>
          <a:lstStyle/>
          <a:p>
            <a:r>
              <a:rPr lang="en-US" b="1" dirty="0"/>
              <a:t>McCarthyism</a:t>
            </a:r>
            <a:r>
              <a:rPr lang="en-US" dirty="0"/>
              <a:t> is the practice of making accusations of disloyalty, subversion, or treason without proper regard for evidence. During the McCarthy era, thousands of Americans were accused of being Communists or communist sympathizers and became the subject of aggressive investigations and questioning before government or private-industry panels, committees and agencies. The primary targets of such suspicions were government employees, those in the entertainment industry, educators and union activists. Suspicions were often given credence despite inconclusive or questionable evidence, and the level of threat posed by a person's real or supposed leftist associations or beliefs was often greatly exaggerated.</a:t>
            </a:r>
          </a:p>
        </p:txBody>
      </p:sp>
      <p:pic>
        <p:nvPicPr>
          <p:cNvPr id="4" name="Picture 3"/>
          <p:cNvPicPr>
            <a:picLocks noChangeAspect="1"/>
          </p:cNvPicPr>
          <p:nvPr/>
        </p:nvPicPr>
        <p:blipFill>
          <a:blip r:embed="rId2"/>
          <a:stretch>
            <a:fillRect/>
          </a:stretch>
        </p:blipFill>
        <p:spPr>
          <a:xfrm>
            <a:off x="9242648" y="534940"/>
            <a:ext cx="1713124" cy="2493480"/>
          </a:xfrm>
          <a:prstGeom prst="rect">
            <a:avLst/>
          </a:prstGeom>
        </p:spPr>
      </p:pic>
    </p:spTree>
    <p:extLst>
      <p:ext uri="{BB962C8B-B14F-4D97-AF65-F5344CB8AC3E}">
        <p14:creationId xmlns:p14="http://schemas.microsoft.com/office/powerpoint/2010/main" val="3968146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sz="4000" dirty="0" smtClean="0"/>
              <a:t>How did major foreign policy events of Truman, Eisenhower, Kennedy, Johnson, and Nixon (Choose 2), shape social interactions and government policies in the United States and international perspective?</a:t>
            </a:r>
            <a:endParaRPr lang="en-US" sz="4000" dirty="0"/>
          </a:p>
        </p:txBody>
      </p:sp>
    </p:spTree>
    <p:extLst>
      <p:ext uri="{BB962C8B-B14F-4D97-AF65-F5344CB8AC3E}">
        <p14:creationId xmlns:p14="http://schemas.microsoft.com/office/powerpoint/2010/main" val="36767444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did the cold war impact American foreign policy?</a:t>
            </a:r>
            <a:endParaRPr lang="en-US" dirty="0"/>
          </a:p>
        </p:txBody>
      </p:sp>
      <p:sp>
        <p:nvSpPr>
          <p:cNvPr id="3" name="Content Placeholder 2"/>
          <p:cNvSpPr>
            <a:spLocks noGrp="1"/>
          </p:cNvSpPr>
          <p:nvPr>
            <p:ph idx="1"/>
          </p:nvPr>
        </p:nvSpPr>
        <p:spPr>
          <a:xfrm>
            <a:off x="685799" y="1781849"/>
            <a:ext cx="10131425" cy="3649133"/>
          </a:xfrm>
        </p:spPr>
        <p:txBody>
          <a:bodyPr>
            <a:normAutofit/>
          </a:bodyPr>
          <a:lstStyle/>
          <a:p>
            <a:r>
              <a:rPr lang="en-US" sz="3200" dirty="0" smtClean="0"/>
              <a:t>Let’s take a look at the presidents who were in office during this time period and make some comparisons with how they handled the relations of the United States and other countries (communists).</a:t>
            </a:r>
            <a:endParaRPr lang="en-US" sz="3200" dirty="0"/>
          </a:p>
        </p:txBody>
      </p:sp>
      <p:pic>
        <p:nvPicPr>
          <p:cNvPr id="4" name="Picture 3"/>
          <p:cNvPicPr>
            <a:picLocks noChangeAspect="1"/>
          </p:cNvPicPr>
          <p:nvPr/>
        </p:nvPicPr>
        <p:blipFill>
          <a:blip r:embed="rId2"/>
          <a:stretch>
            <a:fillRect/>
          </a:stretch>
        </p:blipFill>
        <p:spPr>
          <a:xfrm>
            <a:off x="2194188" y="4822133"/>
            <a:ext cx="7114649" cy="1841152"/>
          </a:xfrm>
          <a:prstGeom prst="rect">
            <a:avLst/>
          </a:prstGeom>
        </p:spPr>
      </p:pic>
    </p:spTree>
    <p:extLst>
      <p:ext uri="{BB962C8B-B14F-4D97-AF65-F5344CB8AC3E}">
        <p14:creationId xmlns:p14="http://schemas.microsoft.com/office/powerpoint/2010/main" val="82346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did the cold war impact American foreign policy?</a:t>
            </a:r>
            <a:endParaRPr lang="en-US" dirty="0"/>
          </a:p>
        </p:txBody>
      </p:sp>
      <p:sp>
        <p:nvSpPr>
          <p:cNvPr id="3" name="Content Placeholder 2"/>
          <p:cNvSpPr>
            <a:spLocks noGrp="1"/>
          </p:cNvSpPr>
          <p:nvPr>
            <p:ph idx="1"/>
          </p:nvPr>
        </p:nvSpPr>
        <p:spPr>
          <a:xfrm>
            <a:off x="685799" y="1781849"/>
            <a:ext cx="10131425" cy="3649133"/>
          </a:xfrm>
        </p:spPr>
        <p:txBody>
          <a:bodyPr>
            <a:normAutofit/>
          </a:bodyPr>
          <a:lstStyle/>
          <a:p>
            <a:endParaRPr lang="en-US" sz="3200" dirty="0" smtClean="0"/>
          </a:p>
          <a:p>
            <a:endParaRPr lang="en-US" sz="3200" dirty="0" smtClean="0"/>
          </a:p>
          <a:p>
            <a:endParaRPr lang="en-US" sz="3200" dirty="0" smtClean="0"/>
          </a:p>
          <a:p>
            <a:r>
              <a:rPr lang="en-US" sz="3200" dirty="0" smtClean="0"/>
              <a:t>   </a:t>
            </a:r>
            <a:r>
              <a:rPr lang="en-US" sz="2800" dirty="0" smtClean="0"/>
              <a:t>Truman</a:t>
            </a:r>
            <a:r>
              <a:rPr lang="en-US" sz="3200" dirty="0" smtClean="0"/>
              <a:t>	    </a:t>
            </a:r>
            <a:r>
              <a:rPr lang="en-US" sz="2800" dirty="0" smtClean="0"/>
              <a:t>Eisenhower</a:t>
            </a:r>
            <a:r>
              <a:rPr lang="en-US" sz="3200" dirty="0" smtClean="0"/>
              <a:t>   </a:t>
            </a:r>
            <a:r>
              <a:rPr lang="en-US" sz="2800" dirty="0" smtClean="0"/>
              <a:t>Kennedy         LBJ</a:t>
            </a:r>
            <a:r>
              <a:rPr lang="en-US" sz="3200" dirty="0" smtClean="0"/>
              <a:t>		</a:t>
            </a:r>
            <a:r>
              <a:rPr lang="en-US" sz="2800" dirty="0" smtClean="0"/>
              <a:t>Nixon</a:t>
            </a:r>
          </a:p>
          <a:p>
            <a:pPr marL="0" indent="0">
              <a:buNone/>
            </a:pPr>
            <a:r>
              <a:rPr lang="en-US" sz="3200" dirty="0" smtClean="0"/>
              <a:t>		</a:t>
            </a:r>
            <a:endParaRPr lang="en-US" sz="3200" dirty="0"/>
          </a:p>
        </p:txBody>
      </p:sp>
      <p:pic>
        <p:nvPicPr>
          <p:cNvPr id="4" name="Picture 3"/>
          <p:cNvPicPr>
            <a:picLocks noChangeAspect="1"/>
          </p:cNvPicPr>
          <p:nvPr/>
        </p:nvPicPr>
        <p:blipFill>
          <a:blip r:embed="rId2"/>
          <a:stretch>
            <a:fillRect/>
          </a:stretch>
        </p:blipFill>
        <p:spPr>
          <a:xfrm>
            <a:off x="1302329" y="1889953"/>
            <a:ext cx="8269744" cy="2140071"/>
          </a:xfrm>
          <a:prstGeom prst="rect">
            <a:avLst/>
          </a:prstGeom>
        </p:spPr>
      </p:pic>
    </p:spTree>
    <p:extLst>
      <p:ext uri="{BB962C8B-B14F-4D97-AF65-F5344CB8AC3E}">
        <p14:creationId xmlns:p14="http://schemas.microsoft.com/office/powerpoint/2010/main" val="40578771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669083428"/>
              </p:ext>
            </p:extLst>
          </p:nvPr>
        </p:nvGraphicFramePr>
        <p:xfrm>
          <a:off x="688109" y="525702"/>
          <a:ext cx="10922001" cy="5972079"/>
        </p:xfrm>
        <a:graphic>
          <a:graphicData uri="http://schemas.openxmlformats.org/drawingml/2006/table">
            <a:tbl>
              <a:tblPr firstRow="1" bandRow="1">
                <a:tableStyleId>{5C22544A-7EE6-4342-B048-85BDC9FD1C3A}</a:tableStyleId>
              </a:tblPr>
              <a:tblGrid>
                <a:gridCol w="2184400"/>
                <a:gridCol w="2184400"/>
                <a:gridCol w="2184400"/>
                <a:gridCol w="2184400"/>
                <a:gridCol w="2184401"/>
              </a:tblGrid>
              <a:tr h="1652229">
                <a:tc>
                  <a:txBody>
                    <a:bodyPr/>
                    <a:lstStyle/>
                    <a:p>
                      <a:pPr algn="ctr"/>
                      <a:r>
                        <a:rPr lang="en-US" sz="2000" dirty="0" smtClean="0">
                          <a:latin typeface="Agency FB" panose="020B0503020202020204" pitchFamily="34" charset="0"/>
                        </a:rPr>
                        <a:t>President</a:t>
                      </a:r>
                      <a:endParaRPr lang="en-US" sz="2000" dirty="0">
                        <a:latin typeface="Agency FB" panose="020B0503020202020204" pitchFamily="34" charset="0"/>
                      </a:endParaRPr>
                    </a:p>
                  </a:txBody>
                  <a:tcPr anchor="ctr"/>
                </a:tc>
                <a:tc>
                  <a:txBody>
                    <a:bodyPr/>
                    <a:lstStyle/>
                    <a:p>
                      <a:pPr algn="ctr"/>
                      <a:r>
                        <a:rPr lang="en-US" sz="2000" dirty="0" smtClean="0">
                          <a:latin typeface="Agency FB" panose="020B0503020202020204" pitchFamily="34" charset="0"/>
                        </a:rPr>
                        <a:t>Foreign Policy</a:t>
                      </a:r>
                      <a:endParaRPr lang="en-US" sz="2000" dirty="0">
                        <a:latin typeface="Agency FB" panose="020B0503020202020204" pitchFamily="34" charset="0"/>
                      </a:endParaRPr>
                    </a:p>
                  </a:txBody>
                  <a:tcPr anchor="ctr"/>
                </a:tc>
                <a:tc>
                  <a:txBody>
                    <a:bodyPr/>
                    <a:lstStyle/>
                    <a:p>
                      <a:pPr algn="ctr"/>
                      <a:r>
                        <a:rPr lang="en-US" sz="2000" dirty="0" smtClean="0">
                          <a:latin typeface="Agency FB" panose="020B0503020202020204" pitchFamily="34" charset="0"/>
                        </a:rPr>
                        <a:t>Strategy</a:t>
                      </a:r>
                      <a:endParaRPr lang="en-US" sz="2000" dirty="0">
                        <a:latin typeface="Agency FB" panose="020B0503020202020204" pitchFamily="34" charset="0"/>
                      </a:endParaRPr>
                    </a:p>
                  </a:txBody>
                  <a:tcPr anchor="ctr"/>
                </a:tc>
                <a:tc>
                  <a:txBody>
                    <a:bodyPr/>
                    <a:lstStyle/>
                    <a:p>
                      <a:pPr algn="ctr"/>
                      <a:r>
                        <a:rPr lang="en-US" sz="2000" dirty="0" smtClean="0">
                          <a:latin typeface="Agency FB" panose="020B0503020202020204" pitchFamily="34" charset="0"/>
                        </a:rPr>
                        <a:t>National objective (interest)</a:t>
                      </a:r>
                      <a:r>
                        <a:rPr lang="en-US" sz="2000" baseline="0" dirty="0" smtClean="0">
                          <a:latin typeface="Agency FB" panose="020B0503020202020204" pitchFamily="34" charset="0"/>
                        </a:rPr>
                        <a:t> </a:t>
                      </a:r>
                      <a:r>
                        <a:rPr lang="en-US" sz="2000" u="sng" baseline="0" dirty="0" smtClean="0">
                          <a:latin typeface="Agency FB" panose="020B0503020202020204" pitchFamily="34" charset="0"/>
                        </a:rPr>
                        <a:t>OR </a:t>
                      </a:r>
                      <a:r>
                        <a:rPr lang="en-US" sz="2000" u="none" baseline="0" dirty="0" smtClean="0">
                          <a:latin typeface="Agency FB" panose="020B0503020202020204" pitchFamily="34" charset="0"/>
                        </a:rPr>
                        <a:t>Safeguard (protection</a:t>
                      </a:r>
                      <a:endParaRPr lang="en-US" sz="2000" dirty="0">
                        <a:latin typeface="Agency FB" panose="020B0503020202020204" pitchFamily="34" charset="0"/>
                      </a:endParaRPr>
                    </a:p>
                  </a:txBody>
                  <a:tcPr anchor="ctr"/>
                </a:tc>
                <a:tc>
                  <a:txBody>
                    <a:bodyPr/>
                    <a:lstStyle/>
                    <a:p>
                      <a:pPr algn="ctr"/>
                      <a:r>
                        <a:rPr lang="en-US" sz="2000" dirty="0" smtClean="0">
                          <a:latin typeface="Agency FB" panose="020B0503020202020204" pitchFamily="34" charset="0"/>
                        </a:rPr>
                        <a:t>Successful</a:t>
                      </a:r>
                      <a:r>
                        <a:rPr lang="en-US" sz="2000" baseline="0" dirty="0" smtClean="0">
                          <a:latin typeface="Agency FB" panose="020B0503020202020204" pitchFamily="34" charset="0"/>
                        </a:rPr>
                        <a:t> or Unsuccessful?</a:t>
                      </a:r>
                      <a:endParaRPr lang="en-US" sz="2000" dirty="0">
                        <a:latin typeface="Agency FB" panose="020B0503020202020204" pitchFamily="34" charset="0"/>
                      </a:endParaRPr>
                    </a:p>
                  </a:txBody>
                  <a:tcPr anchor="ctr"/>
                </a:tc>
              </a:tr>
              <a:tr h="863970">
                <a:tc>
                  <a:txBody>
                    <a:bodyPr/>
                    <a:lstStyle/>
                    <a:p>
                      <a:r>
                        <a:rPr lang="en-US" b="1" dirty="0" smtClean="0"/>
                        <a:t>Truman</a:t>
                      </a:r>
                    </a:p>
                    <a:p>
                      <a:r>
                        <a:rPr lang="en-US" dirty="0" smtClean="0"/>
                        <a:t>1945 - 1953</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863970">
                <a:tc>
                  <a:txBody>
                    <a:bodyPr/>
                    <a:lstStyle/>
                    <a:p>
                      <a:r>
                        <a:rPr lang="en-US" b="1" dirty="0" smtClean="0"/>
                        <a:t>Eisenhower</a:t>
                      </a:r>
                    </a:p>
                    <a:p>
                      <a:r>
                        <a:rPr lang="en-US" dirty="0" smtClean="0"/>
                        <a:t>1953 - 1961</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863970">
                <a:tc>
                  <a:txBody>
                    <a:bodyPr/>
                    <a:lstStyle/>
                    <a:p>
                      <a:r>
                        <a:rPr lang="en-US" b="1" dirty="0" smtClean="0"/>
                        <a:t>Kennedy</a:t>
                      </a:r>
                    </a:p>
                    <a:p>
                      <a:r>
                        <a:rPr lang="en-US" dirty="0" smtClean="0"/>
                        <a:t>1961 - 1963</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863970">
                <a:tc>
                  <a:txBody>
                    <a:bodyPr/>
                    <a:lstStyle/>
                    <a:p>
                      <a:r>
                        <a:rPr lang="en-US" b="1" dirty="0" smtClean="0"/>
                        <a:t>LBJ</a:t>
                      </a:r>
                    </a:p>
                    <a:p>
                      <a:r>
                        <a:rPr lang="en-US" dirty="0" smtClean="0"/>
                        <a:t>1963 – 1969</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863970">
                <a:tc>
                  <a:txBody>
                    <a:bodyPr/>
                    <a:lstStyle/>
                    <a:p>
                      <a:r>
                        <a:rPr lang="en-US" b="1" dirty="0" smtClean="0"/>
                        <a:t>Nixon</a:t>
                      </a:r>
                    </a:p>
                    <a:p>
                      <a:r>
                        <a:rPr lang="en-US" dirty="0" smtClean="0"/>
                        <a:t>1969 - 1974</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Tree>
    <p:extLst>
      <p:ext uri="{BB962C8B-B14F-4D97-AF65-F5344CB8AC3E}">
        <p14:creationId xmlns:p14="http://schemas.microsoft.com/office/powerpoint/2010/main" val="40154390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Harry s. Truman 1945-1953 (33</a:t>
            </a:r>
            <a:r>
              <a:rPr lang="en-US" baseline="30000" dirty="0" smtClean="0"/>
              <a:t>rd</a:t>
            </a:r>
            <a:r>
              <a:rPr lang="en-US" dirty="0" smtClean="0"/>
              <a:t>)</a:t>
            </a:r>
            <a:endParaRPr lang="en-US" dirty="0"/>
          </a:p>
        </p:txBody>
      </p:sp>
      <p:pic>
        <p:nvPicPr>
          <p:cNvPr id="4" name="Picture 3"/>
          <p:cNvPicPr>
            <a:picLocks noChangeAspect="1"/>
          </p:cNvPicPr>
          <p:nvPr/>
        </p:nvPicPr>
        <p:blipFill>
          <a:blip r:embed="rId2"/>
          <a:stretch>
            <a:fillRect/>
          </a:stretch>
        </p:blipFill>
        <p:spPr>
          <a:xfrm>
            <a:off x="0" y="4292336"/>
            <a:ext cx="2008909" cy="2565664"/>
          </a:xfrm>
          <a:prstGeom prst="rect">
            <a:avLst/>
          </a:prstGeom>
        </p:spPr>
      </p:pic>
      <p:sp>
        <p:nvSpPr>
          <p:cNvPr id="6" name="Content Placeholder 5"/>
          <p:cNvSpPr>
            <a:spLocks noGrp="1"/>
          </p:cNvSpPr>
          <p:nvPr>
            <p:ph idx="1"/>
          </p:nvPr>
        </p:nvSpPr>
        <p:spPr>
          <a:xfrm>
            <a:off x="1794164" y="1615594"/>
            <a:ext cx="10131425" cy="3649133"/>
          </a:xfrm>
        </p:spPr>
        <p:txBody>
          <a:bodyPr>
            <a:normAutofit/>
          </a:bodyPr>
          <a:lstStyle/>
          <a:p>
            <a:r>
              <a:rPr lang="en-US" sz="3200" dirty="0" smtClean="0"/>
              <a:t>Truman resolved to react firmly against every Soviet effort to spread Communism to other countries. He did not attempt, however, to overturn Communism where it already existed. His goal was simply to “contain” it. This approach became known as “__________”________.</a:t>
            </a:r>
            <a:endParaRPr lang="en-US" sz="3200" dirty="0"/>
          </a:p>
        </p:txBody>
      </p:sp>
    </p:spTree>
    <p:extLst>
      <p:ext uri="{BB962C8B-B14F-4D97-AF65-F5344CB8AC3E}">
        <p14:creationId xmlns:p14="http://schemas.microsoft.com/office/powerpoint/2010/main" val="15222174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Harry s. Truman 1945-1953 (33</a:t>
            </a:r>
            <a:r>
              <a:rPr lang="en-US" baseline="30000" dirty="0" smtClean="0"/>
              <a:t>rd</a:t>
            </a:r>
            <a:r>
              <a:rPr lang="en-US" dirty="0" smtClean="0"/>
              <a:t>)</a:t>
            </a:r>
            <a:endParaRPr lang="en-US" dirty="0"/>
          </a:p>
        </p:txBody>
      </p:sp>
      <p:pic>
        <p:nvPicPr>
          <p:cNvPr id="4" name="Picture 3"/>
          <p:cNvPicPr>
            <a:picLocks noChangeAspect="1"/>
          </p:cNvPicPr>
          <p:nvPr/>
        </p:nvPicPr>
        <p:blipFill>
          <a:blip r:embed="rId2"/>
          <a:stretch>
            <a:fillRect/>
          </a:stretch>
        </p:blipFill>
        <p:spPr>
          <a:xfrm>
            <a:off x="0" y="4292336"/>
            <a:ext cx="2008909" cy="2565664"/>
          </a:xfrm>
          <a:prstGeom prst="rect">
            <a:avLst/>
          </a:prstGeom>
        </p:spPr>
      </p:pic>
      <p:sp>
        <p:nvSpPr>
          <p:cNvPr id="6" name="Content Placeholder 5"/>
          <p:cNvSpPr>
            <a:spLocks noGrp="1"/>
          </p:cNvSpPr>
          <p:nvPr>
            <p:ph idx="1"/>
          </p:nvPr>
        </p:nvSpPr>
        <p:spPr>
          <a:xfrm>
            <a:off x="1794164" y="1615594"/>
            <a:ext cx="10131425" cy="3649133"/>
          </a:xfrm>
        </p:spPr>
        <p:txBody>
          <a:bodyPr>
            <a:normAutofit/>
          </a:bodyPr>
          <a:lstStyle/>
          <a:p>
            <a:r>
              <a:rPr lang="en-US" sz="3200" dirty="0" smtClean="0"/>
              <a:t>Truman resolved to react firmly against every Soviet effort to spread Communism to other countries. He did not attempt, however, to overturn Communism where it already existed. His goal was simply to “contain” it. This approach became known as </a:t>
            </a:r>
            <a:r>
              <a:rPr lang="en-US" sz="3200" dirty="0" smtClean="0">
                <a:solidFill>
                  <a:srgbClr val="FFFF00"/>
                </a:solidFill>
              </a:rPr>
              <a:t>“</a:t>
            </a:r>
            <a:r>
              <a:rPr lang="en-US" sz="3200" u="sng" dirty="0" smtClean="0">
                <a:solidFill>
                  <a:srgbClr val="FFFF00"/>
                </a:solidFill>
              </a:rPr>
              <a:t>Containment</a:t>
            </a:r>
            <a:r>
              <a:rPr lang="en-US" sz="3200" dirty="0" smtClean="0">
                <a:solidFill>
                  <a:srgbClr val="FFFF00"/>
                </a:solidFill>
              </a:rPr>
              <a:t>” </a:t>
            </a:r>
            <a:r>
              <a:rPr lang="en-US" sz="3200" u="sng" dirty="0" smtClean="0">
                <a:solidFill>
                  <a:srgbClr val="FFFF00"/>
                </a:solidFill>
              </a:rPr>
              <a:t>policy</a:t>
            </a:r>
            <a:r>
              <a:rPr lang="en-US" sz="3200" u="sng" dirty="0" smtClean="0"/>
              <a:t>.</a:t>
            </a:r>
            <a:endParaRPr lang="en-US" sz="3200" u="sng" dirty="0"/>
          </a:p>
        </p:txBody>
      </p:sp>
    </p:spTree>
    <p:extLst>
      <p:ext uri="{BB962C8B-B14F-4D97-AF65-F5344CB8AC3E}">
        <p14:creationId xmlns:p14="http://schemas.microsoft.com/office/powerpoint/2010/main" val="425730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787527593"/>
              </p:ext>
            </p:extLst>
          </p:nvPr>
        </p:nvGraphicFramePr>
        <p:xfrm>
          <a:off x="411018" y="816648"/>
          <a:ext cx="11115966" cy="4711316"/>
        </p:xfrm>
        <a:graphic>
          <a:graphicData uri="http://schemas.openxmlformats.org/drawingml/2006/table">
            <a:tbl>
              <a:tblPr firstRow="1" bandRow="1">
                <a:tableStyleId>{5C22544A-7EE6-4342-B048-85BDC9FD1C3A}</a:tableStyleId>
              </a:tblPr>
              <a:tblGrid>
                <a:gridCol w="2223193"/>
                <a:gridCol w="2223193"/>
                <a:gridCol w="2223193"/>
                <a:gridCol w="2223193"/>
                <a:gridCol w="2223194"/>
              </a:tblGrid>
              <a:tr h="2296495">
                <a:tc>
                  <a:txBody>
                    <a:bodyPr/>
                    <a:lstStyle/>
                    <a:p>
                      <a:pPr algn="ctr"/>
                      <a:r>
                        <a:rPr lang="en-US" sz="2000" dirty="0" smtClean="0">
                          <a:latin typeface="Agency FB" panose="020B0503020202020204" pitchFamily="34" charset="0"/>
                        </a:rPr>
                        <a:t>President</a:t>
                      </a:r>
                      <a:endParaRPr lang="en-US" sz="2000" dirty="0">
                        <a:latin typeface="Agency FB" panose="020B0503020202020204" pitchFamily="34" charset="0"/>
                      </a:endParaRPr>
                    </a:p>
                  </a:txBody>
                  <a:tcPr anchor="ctr"/>
                </a:tc>
                <a:tc>
                  <a:txBody>
                    <a:bodyPr/>
                    <a:lstStyle/>
                    <a:p>
                      <a:pPr algn="ctr"/>
                      <a:r>
                        <a:rPr lang="en-US" sz="2000" dirty="0" smtClean="0">
                          <a:latin typeface="Agency FB" panose="020B0503020202020204" pitchFamily="34" charset="0"/>
                        </a:rPr>
                        <a:t>Foreign Policy</a:t>
                      </a:r>
                      <a:endParaRPr lang="en-US" sz="2000" dirty="0">
                        <a:latin typeface="Agency FB" panose="020B0503020202020204" pitchFamily="34" charset="0"/>
                      </a:endParaRPr>
                    </a:p>
                  </a:txBody>
                  <a:tcPr anchor="ctr"/>
                </a:tc>
                <a:tc>
                  <a:txBody>
                    <a:bodyPr/>
                    <a:lstStyle/>
                    <a:p>
                      <a:pPr algn="ctr"/>
                      <a:r>
                        <a:rPr lang="en-US" sz="2000" dirty="0" smtClean="0">
                          <a:latin typeface="Agency FB" panose="020B0503020202020204" pitchFamily="34" charset="0"/>
                        </a:rPr>
                        <a:t>Strategy</a:t>
                      </a:r>
                      <a:endParaRPr lang="en-US" sz="2000" dirty="0">
                        <a:latin typeface="Agency FB" panose="020B0503020202020204" pitchFamily="34" charset="0"/>
                      </a:endParaRPr>
                    </a:p>
                  </a:txBody>
                  <a:tcPr anchor="ctr"/>
                </a:tc>
                <a:tc>
                  <a:txBody>
                    <a:bodyPr/>
                    <a:lstStyle/>
                    <a:p>
                      <a:pPr algn="ctr"/>
                      <a:r>
                        <a:rPr lang="en-US" sz="2000" dirty="0" smtClean="0">
                          <a:latin typeface="Agency FB" panose="020B0503020202020204" pitchFamily="34" charset="0"/>
                        </a:rPr>
                        <a:t>National objective (interest)</a:t>
                      </a:r>
                      <a:r>
                        <a:rPr lang="en-US" sz="2000" baseline="0" dirty="0" smtClean="0">
                          <a:latin typeface="Agency FB" panose="020B0503020202020204" pitchFamily="34" charset="0"/>
                        </a:rPr>
                        <a:t> </a:t>
                      </a:r>
                      <a:r>
                        <a:rPr lang="en-US" sz="2000" u="sng" baseline="0" dirty="0" smtClean="0">
                          <a:latin typeface="Agency FB" panose="020B0503020202020204" pitchFamily="34" charset="0"/>
                        </a:rPr>
                        <a:t>OR </a:t>
                      </a:r>
                      <a:r>
                        <a:rPr lang="en-US" sz="2000" u="none" baseline="0" dirty="0" smtClean="0">
                          <a:latin typeface="Agency FB" panose="020B0503020202020204" pitchFamily="34" charset="0"/>
                        </a:rPr>
                        <a:t>Safeguard (protection</a:t>
                      </a:r>
                      <a:endParaRPr lang="en-US" sz="2000" dirty="0">
                        <a:latin typeface="Agency FB" panose="020B0503020202020204" pitchFamily="34" charset="0"/>
                      </a:endParaRPr>
                    </a:p>
                  </a:txBody>
                  <a:tcPr anchor="ctr"/>
                </a:tc>
                <a:tc>
                  <a:txBody>
                    <a:bodyPr/>
                    <a:lstStyle/>
                    <a:p>
                      <a:pPr algn="ctr"/>
                      <a:r>
                        <a:rPr lang="en-US" sz="2000" dirty="0" smtClean="0">
                          <a:latin typeface="Agency FB" panose="020B0503020202020204" pitchFamily="34" charset="0"/>
                        </a:rPr>
                        <a:t>Successful</a:t>
                      </a:r>
                      <a:r>
                        <a:rPr lang="en-US" sz="2000" baseline="0" dirty="0" smtClean="0">
                          <a:latin typeface="Agency FB" panose="020B0503020202020204" pitchFamily="34" charset="0"/>
                        </a:rPr>
                        <a:t> or Unsuccessful?</a:t>
                      </a:r>
                      <a:endParaRPr lang="en-US" sz="2000" dirty="0">
                        <a:latin typeface="Agency FB" panose="020B0503020202020204" pitchFamily="34" charset="0"/>
                      </a:endParaRPr>
                    </a:p>
                  </a:txBody>
                  <a:tcPr anchor="ctr"/>
                </a:tc>
              </a:tr>
              <a:tr h="2414821">
                <a:tc>
                  <a:txBody>
                    <a:bodyPr/>
                    <a:lstStyle/>
                    <a:p>
                      <a:r>
                        <a:rPr lang="en-US" b="1" dirty="0" smtClean="0"/>
                        <a:t>Truman</a:t>
                      </a:r>
                    </a:p>
                    <a:p>
                      <a:r>
                        <a:rPr lang="en-US" dirty="0" smtClean="0"/>
                        <a:t>1945 - 1953</a:t>
                      </a:r>
                      <a:endParaRPr lang="en-US" dirty="0"/>
                    </a:p>
                  </a:txBody>
                  <a:tcPr/>
                </a:tc>
                <a:tc>
                  <a:txBody>
                    <a:bodyPr/>
                    <a:lstStyle/>
                    <a:p>
                      <a:pPr marL="342900" indent="-342900">
                        <a:buAutoNum type="arabicPeriod"/>
                      </a:pPr>
                      <a:r>
                        <a:rPr lang="en-US" dirty="0" smtClean="0"/>
                        <a:t>“</a:t>
                      </a:r>
                      <a:r>
                        <a:rPr lang="en-US" b="1" dirty="0" smtClean="0"/>
                        <a:t>Containment Policy”</a:t>
                      </a:r>
                    </a:p>
                    <a:p>
                      <a:pPr marL="0" indent="0">
                        <a:buNone/>
                      </a:pPr>
                      <a:endParaRPr lang="en-US" dirty="0"/>
                    </a:p>
                  </a:txBody>
                  <a:tcPr/>
                </a:tc>
                <a:tc>
                  <a:txBody>
                    <a:bodyPr/>
                    <a:lstStyle/>
                    <a:p>
                      <a:pPr marL="342900" indent="-342900">
                        <a:buAutoNum type="arabicPeriod"/>
                      </a:pPr>
                      <a:r>
                        <a:rPr lang="en-US" b="1" dirty="0" smtClean="0"/>
                        <a:t>React firmly</a:t>
                      </a:r>
                      <a:r>
                        <a:rPr lang="en-US" b="1" baseline="0" dirty="0" smtClean="0"/>
                        <a:t> against every Soviet effort to spread Communism to other countries.</a:t>
                      </a:r>
                    </a:p>
                  </a:txBody>
                  <a:tcPr/>
                </a:tc>
                <a:tc>
                  <a:txBody>
                    <a:bodyPr/>
                    <a:lstStyle/>
                    <a:p>
                      <a:pPr marL="342900" indent="-342900">
                        <a:buAutoNum type="arabicPeriod"/>
                      </a:pPr>
                      <a:r>
                        <a:rPr lang="en-US" b="1" dirty="0" smtClean="0"/>
                        <a:t>BOTH</a:t>
                      </a:r>
                    </a:p>
                  </a:txBody>
                  <a:tcPr/>
                </a:tc>
                <a:tc>
                  <a:txBody>
                    <a:bodyPr/>
                    <a:lstStyle/>
                    <a:p>
                      <a:r>
                        <a:rPr lang="en-US" dirty="0" smtClean="0"/>
                        <a:t>1.</a:t>
                      </a:r>
                    </a:p>
                    <a:p>
                      <a:endParaRPr lang="en-US" dirty="0"/>
                    </a:p>
                  </a:txBody>
                  <a:tcPr/>
                </a:tc>
              </a:tr>
            </a:tbl>
          </a:graphicData>
        </a:graphic>
      </p:graphicFrame>
    </p:spTree>
    <p:extLst>
      <p:ext uri="{BB962C8B-B14F-4D97-AF65-F5344CB8AC3E}">
        <p14:creationId xmlns:p14="http://schemas.microsoft.com/office/powerpoint/2010/main" val="23909800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Harry s. Truman 1945-1953 (33</a:t>
            </a:r>
            <a:r>
              <a:rPr lang="en-US" baseline="30000" dirty="0" smtClean="0"/>
              <a:t>rd</a:t>
            </a:r>
            <a:r>
              <a:rPr lang="en-US" dirty="0" smtClean="0"/>
              <a:t>)</a:t>
            </a:r>
            <a:endParaRPr lang="en-US" dirty="0"/>
          </a:p>
        </p:txBody>
      </p:sp>
      <p:pic>
        <p:nvPicPr>
          <p:cNvPr id="4" name="Picture 3"/>
          <p:cNvPicPr>
            <a:picLocks noChangeAspect="1"/>
          </p:cNvPicPr>
          <p:nvPr/>
        </p:nvPicPr>
        <p:blipFill>
          <a:blip r:embed="rId2"/>
          <a:stretch>
            <a:fillRect/>
          </a:stretch>
        </p:blipFill>
        <p:spPr>
          <a:xfrm>
            <a:off x="0" y="4292336"/>
            <a:ext cx="2008909" cy="2565664"/>
          </a:xfrm>
          <a:prstGeom prst="rect">
            <a:avLst/>
          </a:prstGeom>
        </p:spPr>
      </p:pic>
      <p:sp>
        <p:nvSpPr>
          <p:cNvPr id="6" name="Content Placeholder 5"/>
          <p:cNvSpPr>
            <a:spLocks noGrp="1"/>
          </p:cNvSpPr>
          <p:nvPr>
            <p:ph idx="1"/>
          </p:nvPr>
        </p:nvSpPr>
        <p:spPr>
          <a:xfrm>
            <a:off x="2008909" y="1560176"/>
            <a:ext cx="10131425" cy="3649133"/>
          </a:xfrm>
        </p:spPr>
        <p:txBody>
          <a:bodyPr>
            <a:normAutofit fontScale="92500" lnSpcReduction="20000"/>
          </a:bodyPr>
          <a:lstStyle/>
          <a:p>
            <a:pPr marL="0" indent="0">
              <a:buNone/>
            </a:pPr>
            <a:r>
              <a:rPr lang="en-US" sz="3200" dirty="0" smtClean="0"/>
              <a:t>In 1947, President Truman proposed to Congress that the United States give Turkey &amp; Britain financial assistance and military advice (regarding conflict with the Soviet Union). In fact, Truman proposed American support to any free people fighting Communism. To win support from the American public and avoid a return to isolationism, Truman thus promoted his program, as a crusade on behalf of embattled democracies. His promise, known as the ______ ________, marked the official beginning of “containment” policy. </a:t>
            </a:r>
            <a:endParaRPr lang="en-US" sz="3200" u="sng" dirty="0"/>
          </a:p>
        </p:txBody>
      </p:sp>
    </p:spTree>
    <p:extLst>
      <p:ext uri="{BB962C8B-B14F-4D97-AF65-F5344CB8AC3E}">
        <p14:creationId xmlns:p14="http://schemas.microsoft.com/office/powerpoint/2010/main" val="20086229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3F296A"/>
      </a:dk2>
      <a:lt2>
        <a:srgbClr val="EBEBEB"/>
      </a:lt2>
      <a:accent1>
        <a:srgbClr val="E84574"/>
      </a:accent1>
      <a:accent2>
        <a:srgbClr val="798FF2"/>
      </a:accent2>
      <a:accent3>
        <a:srgbClr val="95C369"/>
      </a:accent3>
      <a:accent4>
        <a:srgbClr val="EE875A"/>
      </a:accent4>
      <a:accent5>
        <a:srgbClr val="C363E8"/>
      </a:accent5>
      <a:accent6>
        <a:srgbClr val="6AADC8"/>
      </a:accent6>
      <a:hlink>
        <a:srgbClr val="FE80C7"/>
      </a:hlink>
      <a:folHlink>
        <a:srgbClr val="FBA3EC"/>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61DDDE80-2DFA-4F2A-B66F-72059846BDAA}"/>
    </a:ext>
  </a:extLst>
</a:theme>
</file>

<file path=docProps/app.xml><?xml version="1.0" encoding="utf-8"?>
<Properties xmlns="http://schemas.openxmlformats.org/officeDocument/2006/extended-properties" xmlns:vt="http://schemas.openxmlformats.org/officeDocument/2006/docPropsVTypes">
  <Template>TM03457452[[fn=Celestial]]</Template>
  <TotalTime>9274</TotalTime>
  <Words>1828</Words>
  <Application>Microsoft Office PowerPoint</Application>
  <PresentationFormat>Widescreen</PresentationFormat>
  <Paragraphs>238</Paragraphs>
  <Slides>25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Agency FB</vt:lpstr>
      <vt:lpstr>Arial</vt:lpstr>
      <vt:lpstr>Calibri</vt:lpstr>
      <vt:lpstr>Calibri Light</vt:lpstr>
      <vt:lpstr>Times New Roman</vt:lpstr>
      <vt:lpstr>Celestial</vt:lpstr>
      <vt:lpstr>A. 6.10 &amp; A.6.13</vt:lpstr>
      <vt:lpstr>What is a foreign policy?</vt:lpstr>
      <vt:lpstr>How did the cold war impact American foreign policy?</vt:lpstr>
      <vt:lpstr>How did the cold war impact American foreign policy?</vt:lpstr>
      <vt:lpstr>PowerPoint Presentation</vt:lpstr>
      <vt:lpstr>Harry s. Truman 1945-1953 (33rd)</vt:lpstr>
      <vt:lpstr>Harry s. Truman 1945-1953 (33rd)</vt:lpstr>
      <vt:lpstr>PowerPoint Presentation</vt:lpstr>
      <vt:lpstr>Harry s. Truman 1945-1953 (33rd)</vt:lpstr>
      <vt:lpstr>Harry s. Truman 1945-1953 (33rd)</vt:lpstr>
      <vt:lpstr>PowerPoint Presentation</vt:lpstr>
      <vt:lpstr>Harry s. Truman 1945-1953 (33rd)</vt:lpstr>
      <vt:lpstr>Harry s. Truman 1945-1953 (33rd)</vt:lpstr>
      <vt:lpstr>PowerPoint Presentation</vt:lpstr>
      <vt:lpstr>Dwight d. Eisenhower 1953 – 1961 (34th)</vt:lpstr>
      <vt:lpstr>John F. Kennedy 1961 – 1963 (35th)</vt:lpstr>
      <vt:lpstr>Lyndon b. Johnson 1963 – 1969 (36th) </vt:lpstr>
      <vt:lpstr>Richard m. Nixon 1969 - -1974 (37th)</vt:lpstr>
      <vt:lpstr>Lets Review the warm up questions</vt:lpstr>
      <vt:lpstr>Lets Review the warm up questions</vt:lpstr>
      <vt:lpstr>PowerPoint Presentation</vt:lpstr>
      <vt:lpstr>PowerPoint Presentation</vt:lpstr>
      <vt:lpstr>PowerPoint Presentation</vt:lpstr>
      <vt:lpstr>PowerPoint Presentation</vt:lpstr>
      <vt:lpstr>PowerPoint Presentation</vt:lpstr>
    </vt:vector>
  </TitlesOfParts>
  <Company>Duval County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6.10 &amp; A.6.13</dc:title>
  <dc:creator>Campbell, Lashawna J.</dc:creator>
  <cp:lastModifiedBy>Sacerdote, Kevin R.</cp:lastModifiedBy>
  <cp:revision>44</cp:revision>
  <dcterms:created xsi:type="dcterms:W3CDTF">2015-04-15T18:47:13Z</dcterms:created>
  <dcterms:modified xsi:type="dcterms:W3CDTF">2016-03-12T16:50:14Z</dcterms:modified>
</cp:coreProperties>
</file>